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83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301" r:id="rId21"/>
    <p:sldId id="302" r:id="rId22"/>
    <p:sldId id="303" r:id="rId23"/>
    <p:sldId id="304" r:id="rId24"/>
    <p:sldId id="305" r:id="rId25"/>
    <p:sldId id="306" r:id="rId26"/>
    <p:sldId id="307" r:id="rId27"/>
    <p:sldId id="308" r:id="rId28"/>
    <p:sldId id="309" r:id="rId29"/>
    <p:sldId id="310" r:id="rId30"/>
    <p:sldId id="311" r:id="rId31"/>
    <p:sldId id="312" r:id="rId32"/>
    <p:sldId id="313" r:id="rId33"/>
    <p:sldId id="314" r:id="rId34"/>
    <p:sldId id="315" r:id="rId35"/>
  </p:sldIdLst>
  <p:sldSz cx="10693400" cy="7556500"/>
  <p:notesSz cx="10693400" cy="75565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1464" y="9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165477" y="1925827"/>
            <a:ext cx="6362444" cy="1671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rgbClr val="D2523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11785" y="4720842"/>
            <a:ext cx="8069829" cy="9036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56566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D2523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00" b="1" i="0" u="heavy">
                <a:solidFill>
                  <a:srgbClr val="28283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D2523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1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rgbClr val="D2523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774060" y="348989"/>
            <a:ext cx="9144000" cy="365760"/>
          </a:xfrm>
          <a:custGeom>
            <a:avLst/>
            <a:gdLst/>
            <a:ahLst/>
            <a:cxnLst/>
            <a:rect l="l" t="t" r="r" b="b"/>
            <a:pathLst>
              <a:path w="9144000" h="365759">
                <a:moveTo>
                  <a:pt x="0" y="0"/>
                </a:moveTo>
                <a:lnTo>
                  <a:pt x="0" y="365760"/>
                </a:lnTo>
                <a:lnTo>
                  <a:pt x="9144000" y="365760"/>
                </a:lnTo>
                <a:lnTo>
                  <a:pt x="9144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92A19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11528" y="805687"/>
            <a:ext cx="7557770" cy="1122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rgbClr val="D2523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11528" y="1881631"/>
            <a:ext cx="7971155" cy="3774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 u="heavy">
                <a:solidFill>
                  <a:srgbClr val="28283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7027545"/>
            <a:ext cx="3421888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0004" y="1078483"/>
            <a:ext cx="84042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5" dirty="0"/>
              <a:t>UML </a:t>
            </a:r>
            <a:r>
              <a:rPr spc="-85" dirty="0"/>
              <a:t>Sınıf </a:t>
            </a:r>
            <a:r>
              <a:rPr spc="-95" dirty="0"/>
              <a:t>Diyagramları </a:t>
            </a:r>
            <a:r>
              <a:rPr spc="-85" dirty="0"/>
              <a:t>(Class</a:t>
            </a:r>
            <a:r>
              <a:rPr spc="-705" dirty="0"/>
              <a:t> </a:t>
            </a:r>
            <a:r>
              <a:rPr spc="-90" dirty="0"/>
              <a:t>Diagrams)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33800" y="1896871"/>
            <a:ext cx="8315959" cy="46335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95580" marR="872490" indent="-182880">
              <a:lnSpc>
                <a:spcPct val="100000"/>
              </a:lnSpc>
              <a:spcBef>
                <a:spcPts val="9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b="1" spc="-5" dirty="0">
                <a:solidFill>
                  <a:srgbClr val="282833"/>
                </a:solidFill>
                <a:latin typeface="Arial"/>
                <a:cs typeface="Arial"/>
              </a:rPr>
              <a:t>sınıf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,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ortak yapısı, ortak davranışları, ortak 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ilişkileri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ve ortak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anlamı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bulunan nesneler  </a:t>
            </a:r>
            <a:r>
              <a:rPr sz="2800" spc="-10" dirty="0">
                <a:solidFill>
                  <a:srgbClr val="282833"/>
                </a:solidFill>
                <a:latin typeface="Arial"/>
                <a:cs typeface="Arial"/>
              </a:rPr>
              <a:t>koleksiyonudur.</a:t>
            </a:r>
            <a:endParaRPr sz="2800">
              <a:latin typeface="Arial"/>
              <a:cs typeface="Arial"/>
            </a:endParaRPr>
          </a:p>
          <a:p>
            <a:pPr marL="469900" marR="73660" lvl="1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46990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Örneğin,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Volkswagen, </a:t>
            </a:r>
            <a:r>
              <a:rPr sz="2800" spc="-55" dirty="0">
                <a:solidFill>
                  <a:srgbClr val="282833"/>
                </a:solidFill>
                <a:latin typeface="Arial"/>
                <a:cs typeface="Arial"/>
              </a:rPr>
              <a:t>Toyota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ve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Ford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ortak  özellikleri olan ve ortak davranışlar gösteren birer  </a:t>
            </a:r>
            <a:r>
              <a:rPr sz="2800" spc="-20" dirty="0">
                <a:solidFill>
                  <a:srgbClr val="282833"/>
                </a:solidFill>
                <a:latin typeface="Arial"/>
                <a:cs typeface="Arial"/>
              </a:rPr>
              <a:t>arabadır.</a:t>
            </a:r>
            <a:endParaRPr sz="2800" dirty="0">
              <a:latin typeface="Arial"/>
              <a:cs typeface="Arial"/>
            </a:endParaRPr>
          </a:p>
          <a:p>
            <a:pPr marL="469900" marR="453390" lvl="1" indent="-182880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928"/>
              <a:buChar char="•"/>
              <a:tabLst>
                <a:tab pos="469900" algn="l"/>
              </a:tabLst>
            </a:pP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Öyleyse bunların hepsini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“Araba”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sınıfıyla ifade 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edebilirim.</a:t>
            </a:r>
            <a:endParaRPr sz="2800" dirty="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Font typeface="Arial"/>
              <a:buChar char="•"/>
              <a:tabLst>
                <a:tab pos="195580" algn="l"/>
              </a:tabLst>
            </a:pPr>
            <a:r>
              <a:rPr sz="2800" b="1" spc="-5" dirty="0">
                <a:solidFill>
                  <a:srgbClr val="282833"/>
                </a:solidFill>
                <a:latin typeface="Arial"/>
                <a:cs typeface="Arial"/>
              </a:rPr>
              <a:t>Nesne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, belirli 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sınıfa ait</a:t>
            </a:r>
            <a:r>
              <a:rPr sz="2800" spc="2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olgudur(instance).</a:t>
            </a:r>
            <a:endParaRPr sz="2800" dirty="0">
              <a:latin typeface="Arial"/>
              <a:cs typeface="Arial"/>
            </a:endParaRPr>
          </a:p>
          <a:p>
            <a:pPr marL="469900" lvl="1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46990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Örneğin Araba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sınıfının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nesnesi </a:t>
            </a:r>
            <a:r>
              <a:rPr sz="2800" spc="-55" dirty="0">
                <a:solidFill>
                  <a:srgbClr val="282833"/>
                </a:solidFill>
                <a:latin typeface="Arial"/>
                <a:cs typeface="Arial"/>
              </a:rPr>
              <a:t>Toyota</a:t>
            </a:r>
            <a:r>
              <a:rPr sz="2800" spc="-16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0" dirty="0">
                <a:solidFill>
                  <a:srgbClr val="282833"/>
                </a:solidFill>
                <a:latin typeface="Arial"/>
                <a:cs typeface="Arial"/>
              </a:rPr>
              <a:t>olabilir.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27A646-13A5-45EF-AAB7-91364363A078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57448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125" dirty="0"/>
              <a:t>UML’de </a:t>
            </a:r>
            <a:r>
              <a:rPr sz="4000" spc="-85" dirty="0"/>
              <a:t>Nesne</a:t>
            </a:r>
            <a:r>
              <a:rPr sz="4000" spc="-355" dirty="0"/>
              <a:t> </a:t>
            </a:r>
            <a:r>
              <a:rPr sz="4000" spc="-90" dirty="0"/>
              <a:t>Gösterimi</a:t>
            </a:r>
            <a:endParaRPr sz="4000"/>
          </a:p>
        </p:txBody>
      </p:sp>
      <p:sp>
        <p:nvSpPr>
          <p:cNvPr id="3" name="object 3"/>
          <p:cNvSpPr/>
          <p:nvPr/>
        </p:nvSpPr>
        <p:spPr>
          <a:xfrm>
            <a:off x="1837822" y="2767583"/>
            <a:ext cx="7245095" cy="33756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007B7F-2538-4A37-B1C7-F9A8A6760B46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57448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125" dirty="0"/>
              <a:t>UML’de </a:t>
            </a:r>
            <a:r>
              <a:rPr sz="4000" spc="-85" dirty="0"/>
              <a:t>Nesne</a:t>
            </a:r>
            <a:r>
              <a:rPr sz="4000" spc="-355" dirty="0"/>
              <a:t> </a:t>
            </a:r>
            <a:r>
              <a:rPr sz="4000" spc="-90" dirty="0"/>
              <a:t>Gösterimi</a:t>
            </a:r>
            <a:endParaRPr sz="4000"/>
          </a:p>
        </p:txBody>
      </p:sp>
      <p:sp>
        <p:nvSpPr>
          <p:cNvPr id="3" name="object 3"/>
          <p:cNvSpPr/>
          <p:nvPr/>
        </p:nvSpPr>
        <p:spPr>
          <a:xfrm>
            <a:off x="1758574" y="2098548"/>
            <a:ext cx="5878067" cy="466039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5BCCF4-D8FD-4FE6-A983-1C930F6B0486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17523"/>
            <a:ext cx="557530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125" dirty="0"/>
              <a:t>UML’de </a:t>
            </a:r>
            <a:r>
              <a:rPr sz="4000" spc="-85" dirty="0"/>
              <a:t>Paket</a:t>
            </a:r>
            <a:r>
              <a:rPr sz="4000" spc="-355" dirty="0"/>
              <a:t> </a:t>
            </a:r>
            <a:r>
              <a:rPr sz="4000" spc="-90" dirty="0"/>
              <a:t>Gösterimi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1311528" y="1974595"/>
            <a:ext cx="8050530" cy="13906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95580" marR="5080" indent="-182880">
              <a:lnSpc>
                <a:spcPct val="100000"/>
              </a:lnSpc>
              <a:spcBef>
                <a:spcPts val="9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Birbirleriyle ilişkili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sınıflar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paket (package) içine  </a:t>
            </a:r>
            <a:r>
              <a:rPr sz="2800" spc="-10" dirty="0">
                <a:solidFill>
                  <a:srgbClr val="282833"/>
                </a:solidFill>
                <a:latin typeface="Arial"/>
                <a:cs typeface="Arial"/>
              </a:rPr>
              <a:t>yerleştirilirler.</a:t>
            </a:r>
            <a:endParaRPr sz="28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Paket isimler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küçük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harflerle</a:t>
            </a:r>
            <a:r>
              <a:rPr sz="2800" spc="2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yazılır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598297" y="3619500"/>
            <a:ext cx="4735067" cy="31470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3C3301-DB4B-481A-8092-63416A7DBBCA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434022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90" dirty="0">
                <a:latin typeface="Arial"/>
                <a:cs typeface="Arial"/>
              </a:rPr>
              <a:t>Sınıflar </a:t>
            </a:r>
            <a:r>
              <a:rPr sz="4000" b="0" spc="-80" dirty="0">
                <a:latin typeface="Arial"/>
                <a:cs typeface="Arial"/>
              </a:rPr>
              <a:t>Arası</a:t>
            </a:r>
            <a:r>
              <a:rPr sz="4000" b="0" spc="-620" dirty="0">
                <a:latin typeface="Arial"/>
                <a:cs typeface="Arial"/>
              </a:rPr>
              <a:t> </a:t>
            </a:r>
            <a:r>
              <a:rPr sz="4000" b="0" spc="-90" dirty="0">
                <a:latin typeface="Arial"/>
                <a:cs typeface="Arial"/>
              </a:rPr>
              <a:t>İlişkiler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1528" y="1902966"/>
            <a:ext cx="3395345" cy="309816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(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multiplicity</a:t>
            </a: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)</a:t>
            </a:r>
            <a:endParaRPr sz="24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575"/>
              </a:spcBef>
              <a:buClr>
                <a:srgbClr val="93A299"/>
              </a:buClr>
              <a:buSzPct val="83333"/>
              <a:buChar char="•"/>
              <a:tabLst>
                <a:tab pos="195580" algn="l"/>
              </a:tabLst>
            </a:pP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Bire-bir</a:t>
            </a:r>
            <a:r>
              <a:rPr sz="2400" spc="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(varsayılan)</a:t>
            </a:r>
            <a:endParaRPr sz="24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575"/>
              </a:spcBef>
              <a:buClr>
                <a:srgbClr val="93A299"/>
              </a:buClr>
              <a:buSzPct val="83333"/>
              <a:buChar char="•"/>
              <a:tabLst>
                <a:tab pos="195580" algn="l"/>
              </a:tabLst>
            </a:pP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Bire-çok</a:t>
            </a:r>
            <a:endParaRPr sz="24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575"/>
              </a:spcBef>
              <a:buClr>
                <a:srgbClr val="93A299"/>
              </a:buClr>
              <a:buSzPct val="83333"/>
              <a:buChar char="•"/>
              <a:tabLst>
                <a:tab pos="195580" algn="l"/>
              </a:tabLst>
            </a:pP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Bire –bir veya daha</a:t>
            </a:r>
            <a:r>
              <a:rPr sz="2400" spc="-1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çok</a:t>
            </a:r>
            <a:endParaRPr sz="24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580"/>
              </a:spcBef>
              <a:buClr>
                <a:srgbClr val="93A299"/>
              </a:buClr>
              <a:buSzPct val="83333"/>
              <a:buChar char="•"/>
              <a:tabLst>
                <a:tab pos="195580" algn="l"/>
              </a:tabLst>
            </a:pP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Bire </a:t>
            </a:r>
            <a:r>
              <a:rPr sz="2400" spc="-10" dirty="0">
                <a:solidFill>
                  <a:srgbClr val="282833"/>
                </a:solidFill>
                <a:latin typeface="Arial"/>
                <a:cs typeface="Arial"/>
              </a:rPr>
              <a:t>–sıfır </a:t>
            </a: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veya</a:t>
            </a:r>
            <a:r>
              <a:rPr sz="2400" spc="3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bir</a:t>
            </a:r>
            <a:endParaRPr sz="24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575"/>
              </a:spcBef>
              <a:buClr>
                <a:srgbClr val="93A299"/>
              </a:buClr>
              <a:buSzPct val="83333"/>
              <a:buChar char="•"/>
              <a:tabLst>
                <a:tab pos="195580" algn="l"/>
              </a:tabLst>
            </a:pPr>
            <a:r>
              <a:rPr sz="2400" spc="-10" dirty="0">
                <a:solidFill>
                  <a:srgbClr val="282833"/>
                </a:solidFill>
                <a:latin typeface="Arial"/>
                <a:cs typeface="Arial"/>
              </a:rPr>
              <a:t>Bire-sınırlı</a:t>
            </a:r>
            <a:r>
              <a:rPr sz="2400" spc="4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400" spc="-10" dirty="0">
                <a:solidFill>
                  <a:srgbClr val="282833"/>
                </a:solidFill>
                <a:latin typeface="Arial"/>
                <a:cs typeface="Arial"/>
              </a:rPr>
              <a:t>aralık</a:t>
            </a:r>
            <a:endParaRPr sz="24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575"/>
              </a:spcBef>
              <a:buClr>
                <a:srgbClr val="93A299"/>
              </a:buClr>
              <a:buSzPct val="83333"/>
              <a:buChar char="•"/>
              <a:tabLst>
                <a:tab pos="195580" algn="l"/>
              </a:tabLst>
            </a:pP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Bire-n</a:t>
            </a:r>
            <a:r>
              <a:rPr sz="2400" spc="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(*)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967702" y="1799018"/>
            <a:ext cx="4842283" cy="120208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138489" y="5493611"/>
            <a:ext cx="5866382" cy="11781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941683" y="2444496"/>
            <a:ext cx="524510" cy="1638300"/>
          </a:xfrm>
          <a:custGeom>
            <a:avLst/>
            <a:gdLst/>
            <a:ahLst/>
            <a:cxnLst/>
            <a:rect l="l" t="t" r="r" b="b"/>
            <a:pathLst>
              <a:path w="524509" h="1638300">
                <a:moveTo>
                  <a:pt x="497742" y="1612071"/>
                </a:moveTo>
                <a:lnTo>
                  <a:pt x="9144" y="0"/>
                </a:lnTo>
                <a:lnTo>
                  <a:pt x="0" y="1524"/>
                </a:lnTo>
                <a:lnTo>
                  <a:pt x="488863" y="1614470"/>
                </a:lnTo>
                <a:lnTo>
                  <a:pt x="495709" y="1620827"/>
                </a:lnTo>
                <a:lnTo>
                  <a:pt x="497742" y="1612071"/>
                </a:lnTo>
                <a:close/>
              </a:path>
              <a:path w="524509" h="1638300">
                <a:moveTo>
                  <a:pt x="502920" y="1632102"/>
                </a:moveTo>
                <a:lnTo>
                  <a:pt x="502920" y="1629156"/>
                </a:lnTo>
                <a:lnTo>
                  <a:pt x="493776" y="1630680"/>
                </a:lnTo>
                <a:lnTo>
                  <a:pt x="488863" y="1614470"/>
                </a:lnTo>
                <a:lnTo>
                  <a:pt x="437388" y="1566672"/>
                </a:lnTo>
                <a:lnTo>
                  <a:pt x="435864" y="1565148"/>
                </a:lnTo>
                <a:lnTo>
                  <a:pt x="432816" y="1565148"/>
                </a:lnTo>
                <a:lnTo>
                  <a:pt x="429768" y="1566672"/>
                </a:lnTo>
                <a:lnTo>
                  <a:pt x="428244" y="1568196"/>
                </a:lnTo>
                <a:lnTo>
                  <a:pt x="428244" y="1571244"/>
                </a:lnTo>
                <a:lnTo>
                  <a:pt x="431292" y="1572768"/>
                </a:lnTo>
                <a:lnTo>
                  <a:pt x="501396" y="1638300"/>
                </a:lnTo>
                <a:lnTo>
                  <a:pt x="502920" y="1632102"/>
                </a:lnTo>
                <a:close/>
              </a:path>
              <a:path w="524509" h="1638300">
                <a:moveTo>
                  <a:pt x="495709" y="1620827"/>
                </a:moveTo>
                <a:lnTo>
                  <a:pt x="488863" y="1614470"/>
                </a:lnTo>
                <a:lnTo>
                  <a:pt x="493776" y="1630680"/>
                </a:lnTo>
                <a:lnTo>
                  <a:pt x="493776" y="1629156"/>
                </a:lnTo>
                <a:lnTo>
                  <a:pt x="495709" y="1620827"/>
                </a:lnTo>
                <a:close/>
              </a:path>
              <a:path w="524509" h="1638300">
                <a:moveTo>
                  <a:pt x="501396" y="1626108"/>
                </a:moveTo>
                <a:lnTo>
                  <a:pt x="495709" y="1620827"/>
                </a:lnTo>
                <a:lnTo>
                  <a:pt x="493776" y="1629156"/>
                </a:lnTo>
                <a:lnTo>
                  <a:pt x="501396" y="1626108"/>
                </a:lnTo>
                <a:close/>
              </a:path>
              <a:path w="524509" h="1638300">
                <a:moveTo>
                  <a:pt x="501396" y="1629410"/>
                </a:moveTo>
                <a:lnTo>
                  <a:pt x="501396" y="1626108"/>
                </a:lnTo>
                <a:lnTo>
                  <a:pt x="493776" y="1629156"/>
                </a:lnTo>
                <a:lnTo>
                  <a:pt x="493776" y="1630680"/>
                </a:lnTo>
                <a:lnTo>
                  <a:pt x="501396" y="1629410"/>
                </a:lnTo>
                <a:close/>
              </a:path>
              <a:path w="524509" h="1638300">
                <a:moveTo>
                  <a:pt x="502920" y="1629156"/>
                </a:moveTo>
                <a:lnTo>
                  <a:pt x="497742" y="1612071"/>
                </a:lnTo>
                <a:lnTo>
                  <a:pt x="495709" y="1620827"/>
                </a:lnTo>
                <a:lnTo>
                  <a:pt x="501396" y="1626108"/>
                </a:lnTo>
                <a:lnTo>
                  <a:pt x="501396" y="1629410"/>
                </a:lnTo>
                <a:lnTo>
                  <a:pt x="502920" y="1629156"/>
                </a:lnTo>
                <a:close/>
              </a:path>
              <a:path w="524509" h="1638300">
                <a:moveTo>
                  <a:pt x="524256" y="1545336"/>
                </a:moveTo>
                <a:lnTo>
                  <a:pt x="524256" y="1542288"/>
                </a:lnTo>
                <a:lnTo>
                  <a:pt x="522732" y="1540764"/>
                </a:lnTo>
                <a:lnTo>
                  <a:pt x="519684" y="1539240"/>
                </a:lnTo>
                <a:lnTo>
                  <a:pt x="518160" y="1539240"/>
                </a:lnTo>
                <a:lnTo>
                  <a:pt x="515112" y="1540764"/>
                </a:lnTo>
                <a:lnTo>
                  <a:pt x="513588" y="1543812"/>
                </a:lnTo>
                <a:lnTo>
                  <a:pt x="497742" y="1612071"/>
                </a:lnTo>
                <a:lnTo>
                  <a:pt x="502920" y="1629156"/>
                </a:lnTo>
                <a:lnTo>
                  <a:pt x="502920" y="1632102"/>
                </a:lnTo>
                <a:lnTo>
                  <a:pt x="524256" y="1545336"/>
                </a:lnTo>
                <a:close/>
              </a:path>
            </a:pathLst>
          </a:custGeom>
          <a:solidFill>
            <a:srgbClr val="92A19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86007" y="4463796"/>
            <a:ext cx="957580" cy="1603375"/>
          </a:xfrm>
          <a:custGeom>
            <a:avLst/>
            <a:gdLst/>
            <a:ahLst/>
            <a:cxnLst/>
            <a:rect l="l" t="t" r="r" b="b"/>
            <a:pathLst>
              <a:path w="957579" h="1603375">
                <a:moveTo>
                  <a:pt x="947789" y="17207"/>
                </a:moveTo>
                <a:lnTo>
                  <a:pt x="938077" y="22646"/>
                </a:lnTo>
                <a:lnTo>
                  <a:pt x="0" y="1598676"/>
                </a:lnTo>
                <a:lnTo>
                  <a:pt x="7620" y="1603248"/>
                </a:lnTo>
                <a:lnTo>
                  <a:pt x="947673" y="23897"/>
                </a:lnTo>
                <a:lnTo>
                  <a:pt x="947789" y="17207"/>
                </a:lnTo>
                <a:close/>
              </a:path>
              <a:path w="957579" h="1603375">
                <a:moveTo>
                  <a:pt x="957072" y="0"/>
                </a:moveTo>
                <a:lnTo>
                  <a:pt x="873252" y="47244"/>
                </a:lnTo>
                <a:lnTo>
                  <a:pt x="870204" y="48768"/>
                </a:lnTo>
                <a:lnTo>
                  <a:pt x="868680" y="51816"/>
                </a:lnTo>
                <a:lnTo>
                  <a:pt x="870204" y="53340"/>
                </a:lnTo>
                <a:lnTo>
                  <a:pt x="871728" y="56388"/>
                </a:lnTo>
                <a:lnTo>
                  <a:pt x="877824" y="56388"/>
                </a:lnTo>
                <a:lnTo>
                  <a:pt x="938077" y="22646"/>
                </a:lnTo>
                <a:lnTo>
                  <a:pt x="947928" y="6096"/>
                </a:lnTo>
                <a:lnTo>
                  <a:pt x="955548" y="10668"/>
                </a:lnTo>
                <a:lnTo>
                  <a:pt x="955548" y="97536"/>
                </a:lnTo>
                <a:lnTo>
                  <a:pt x="957072" y="0"/>
                </a:lnTo>
                <a:close/>
              </a:path>
              <a:path w="957579" h="1603375">
                <a:moveTo>
                  <a:pt x="955548" y="10668"/>
                </a:moveTo>
                <a:lnTo>
                  <a:pt x="947928" y="6096"/>
                </a:lnTo>
                <a:lnTo>
                  <a:pt x="938077" y="22646"/>
                </a:lnTo>
                <a:lnTo>
                  <a:pt x="947789" y="17207"/>
                </a:lnTo>
                <a:lnTo>
                  <a:pt x="947928" y="9144"/>
                </a:lnTo>
                <a:lnTo>
                  <a:pt x="953823" y="13565"/>
                </a:lnTo>
                <a:lnTo>
                  <a:pt x="955548" y="10668"/>
                </a:lnTo>
                <a:close/>
              </a:path>
              <a:path w="957579" h="1603375">
                <a:moveTo>
                  <a:pt x="954024" y="102108"/>
                </a:moveTo>
                <a:lnTo>
                  <a:pt x="954024" y="13716"/>
                </a:lnTo>
                <a:lnTo>
                  <a:pt x="953588" y="13959"/>
                </a:lnTo>
                <a:lnTo>
                  <a:pt x="947673" y="23897"/>
                </a:lnTo>
                <a:lnTo>
                  <a:pt x="946404" y="97536"/>
                </a:lnTo>
                <a:lnTo>
                  <a:pt x="946404" y="99060"/>
                </a:lnTo>
                <a:lnTo>
                  <a:pt x="947928" y="102108"/>
                </a:lnTo>
                <a:lnTo>
                  <a:pt x="954024" y="102108"/>
                </a:lnTo>
                <a:close/>
              </a:path>
              <a:path w="957579" h="1603375">
                <a:moveTo>
                  <a:pt x="953588" y="13959"/>
                </a:moveTo>
                <a:lnTo>
                  <a:pt x="947789" y="17207"/>
                </a:lnTo>
                <a:lnTo>
                  <a:pt x="947673" y="23897"/>
                </a:lnTo>
                <a:lnTo>
                  <a:pt x="953588" y="13959"/>
                </a:lnTo>
                <a:close/>
              </a:path>
              <a:path w="957579" h="1603375">
                <a:moveTo>
                  <a:pt x="953823" y="13565"/>
                </a:moveTo>
                <a:lnTo>
                  <a:pt x="947928" y="9144"/>
                </a:lnTo>
                <a:lnTo>
                  <a:pt x="947789" y="17207"/>
                </a:lnTo>
                <a:lnTo>
                  <a:pt x="953588" y="13959"/>
                </a:lnTo>
                <a:lnTo>
                  <a:pt x="953823" y="13565"/>
                </a:lnTo>
                <a:close/>
              </a:path>
              <a:path w="957579" h="1603375">
                <a:moveTo>
                  <a:pt x="954024" y="13716"/>
                </a:moveTo>
                <a:lnTo>
                  <a:pt x="953823" y="13565"/>
                </a:lnTo>
                <a:lnTo>
                  <a:pt x="953588" y="13959"/>
                </a:lnTo>
                <a:lnTo>
                  <a:pt x="954024" y="13716"/>
                </a:lnTo>
                <a:close/>
              </a:path>
              <a:path w="957579" h="1603375">
                <a:moveTo>
                  <a:pt x="955548" y="99060"/>
                </a:moveTo>
                <a:lnTo>
                  <a:pt x="955548" y="10668"/>
                </a:lnTo>
                <a:lnTo>
                  <a:pt x="953823" y="13565"/>
                </a:lnTo>
                <a:lnTo>
                  <a:pt x="954024" y="13716"/>
                </a:lnTo>
                <a:lnTo>
                  <a:pt x="954024" y="102108"/>
                </a:lnTo>
                <a:lnTo>
                  <a:pt x="955548" y="99060"/>
                </a:lnTo>
                <a:close/>
              </a:path>
            </a:pathLst>
          </a:custGeom>
          <a:solidFill>
            <a:srgbClr val="92A19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556878" y="4028946"/>
            <a:ext cx="217995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20" dirty="0">
                <a:solidFill>
                  <a:srgbClr val="FF0000"/>
                </a:solidFill>
                <a:latin typeface="Arial"/>
                <a:cs typeface="Arial"/>
              </a:rPr>
              <a:t>İ</a:t>
            </a:r>
            <a:r>
              <a:rPr sz="2400" b="1" spc="20" dirty="0">
                <a:solidFill>
                  <a:srgbClr val="FF0000"/>
                </a:solidFill>
                <a:latin typeface="Arial"/>
                <a:cs typeface="Arial"/>
              </a:rPr>
              <a:t>li</a:t>
            </a:r>
            <a:r>
              <a:rPr sz="2400" spc="20" dirty="0">
                <a:solidFill>
                  <a:srgbClr val="FF0000"/>
                </a:solidFill>
                <a:latin typeface="Arial"/>
                <a:cs typeface="Arial"/>
              </a:rPr>
              <a:t>ş</a:t>
            </a:r>
            <a:r>
              <a:rPr sz="2400" b="1" spc="20" dirty="0">
                <a:solidFill>
                  <a:srgbClr val="FF0000"/>
                </a:solidFill>
                <a:latin typeface="Arial"/>
                <a:cs typeface="Arial"/>
              </a:rPr>
              <a:t>ki  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(association):  </a:t>
            </a: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‘has a’</a:t>
            </a:r>
            <a:r>
              <a:rPr sz="2400" spc="-14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400" spc="-15" dirty="0">
                <a:solidFill>
                  <a:srgbClr val="282833"/>
                </a:solidFill>
                <a:latin typeface="Arial"/>
                <a:cs typeface="Arial"/>
              </a:rPr>
              <a:t>ilişkisidir.</a:t>
            </a:r>
            <a:endParaRPr sz="2400">
              <a:latin typeface="Arial"/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4082F-350F-4D08-9405-FCF78C2742E4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434022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90" dirty="0">
                <a:latin typeface="Arial"/>
                <a:cs typeface="Arial"/>
              </a:rPr>
              <a:t>Sınıflar </a:t>
            </a:r>
            <a:r>
              <a:rPr sz="4000" b="0" spc="-80" dirty="0">
                <a:latin typeface="Arial"/>
                <a:cs typeface="Arial"/>
              </a:rPr>
              <a:t>Arası</a:t>
            </a:r>
            <a:r>
              <a:rPr sz="4000" b="0" spc="-620" dirty="0">
                <a:latin typeface="Arial"/>
                <a:cs typeface="Arial"/>
              </a:rPr>
              <a:t> </a:t>
            </a:r>
            <a:r>
              <a:rPr sz="4000" b="0" spc="-90" dirty="0">
                <a:latin typeface="Arial"/>
                <a:cs typeface="Arial"/>
              </a:rPr>
              <a:t>İlişkiler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1528" y="1902966"/>
            <a:ext cx="5801360" cy="90360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95580" indent="-182880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333"/>
              <a:buFont typeface="Arial"/>
              <a:buChar char="•"/>
              <a:tabLst>
                <a:tab pos="195580" algn="l"/>
              </a:tabLst>
            </a:pPr>
            <a:r>
              <a:rPr sz="2400" b="1" spc="-5" dirty="0">
                <a:solidFill>
                  <a:srgbClr val="282833"/>
                </a:solidFill>
                <a:latin typeface="Arial"/>
                <a:cs typeface="Arial"/>
              </a:rPr>
              <a:t>Reflexive(Kendine</a:t>
            </a:r>
            <a:r>
              <a:rPr sz="2400" b="1" spc="5" dirty="0">
                <a:solidFill>
                  <a:srgbClr val="282833"/>
                </a:solidFill>
                <a:latin typeface="Arial"/>
                <a:cs typeface="Arial"/>
              </a:rPr>
              <a:t> dönen)ili</a:t>
            </a:r>
            <a:r>
              <a:rPr sz="2400" spc="5" dirty="0">
                <a:solidFill>
                  <a:srgbClr val="282833"/>
                </a:solidFill>
                <a:latin typeface="Arial"/>
                <a:cs typeface="Arial"/>
              </a:rPr>
              <a:t>ş</a:t>
            </a:r>
            <a:r>
              <a:rPr sz="2400" b="1" spc="5" dirty="0">
                <a:solidFill>
                  <a:srgbClr val="282833"/>
                </a:solidFill>
                <a:latin typeface="Arial"/>
                <a:cs typeface="Arial"/>
              </a:rPr>
              <a:t>ki: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400" spc="-10" dirty="0">
                <a:solidFill>
                  <a:srgbClr val="282833"/>
                </a:solidFill>
                <a:latin typeface="Arial"/>
                <a:cs typeface="Arial"/>
              </a:rPr>
              <a:t>sınıfın </a:t>
            </a:r>
            <a:r>
              <a:rPr sz="2400" spc="-5" dirty="0">
                <a:solidFill>
                  <a:srgbClr val="282833"/>
                </a:solidFill>
                <a:latin typeface="Arial"/>
                <a:cs typeface="Arial"/>
              </a:rPr>
              <a:t>sistemde birden fazla rolü</a:t>
            </a:r>
            <a:r>
              <a:rPr sz="2400" spc="8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400" spc="-25" dirty="0">
                <a:solidFill>
                  <a:srgbClr val="282833"/>
                </a:solidFill>
                <a:latin typeface="Arial"/>
                <a:cs typeface="Arial"/>
              </a:rPr>
              <a:t>vardır.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483328" y="3627816"/>
            <a:ext cx="3492850" cy="259051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486460-7099-4205-99AC-D9CD2992D7D6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0004" y="1046479"/>
            <a:ext cx="434022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90" dirty="0">
                <a:latin typeface="Arial"/>
                <a:cs typeface="Arial"/>
              </a:rPr>
              <a:t>Sınıflar </a:t>
            </a:r>
            <a:r>
              <a:rPr sz="4000" b="0" spc="-80" dirty="0">
                <a:latin typeface="Arial"/>
                <a:cs typeface="Arial"/>
              </a:rPr>
              <a:t>Arası</a:t>
            </a:r>
            <a:r>
              <a:rPr sz="4000" b="0" spc="-620" dirty="0">
                <a:latin typeface="Arial"/>
                <a:cs typeface="Arial"/>
              </a:rPr>
              <a:t> </a:t>
            </a:r>
            <a:r>
              <a:rPr sz="4000" b="0" spc="-90" dirty="0">
                <a:latin typeface="Arial"/>
                <a:cs typeface="Arial"/>
              </a:rPr>
              <a:t>İlişkiler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0004" y="1887117"/>
            <a:ext cx="7771765" cy="4733290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spcBef>
                <a:spcPts val="7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Birliktelik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nesneler arası uzun süreli</a:t>
            </a:r>
            <a:r>
              <a:rPr sz="2800" spc="2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0" dirty="0">
                <a:solidFill>
                  <a:srgbClr val="282833"/>
                </a:solidFill>
                <a:latin typeface="Arial"/>
                <a:cs typeface="Arial"/>
              </a:rPr>
              <a:t>ilişkidir.</a:t>
            </a:r>
            <a:endParaRPr sz="2800">
              <a:latin typeface="Arial"/>
              <a:cs typeface="Arial"/>
            </a:endParaRPr>
          </a:p>
          <a:p>
            <a:pPr marL="195580" marR="142875" indent="-182880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Gerçek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hayatta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,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örneğin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,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insanlar ve arabaları 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ilişki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oluştururlar.</a:t>
            </a:r>
            <a:endParaRPr sz="2800">
              <a:latin typeface="Arial"/>
              <a:cs typeface="Arial"/>
            </a:endParaRPr>
          </a:p>
          <a:p>
            <a:pPr marL="195580" marR="508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10" dirty="0">
                <a:solidFill>
                  <a:srgbClr val="282833"/>
                </a:solidFill>
                <a:latin typeface="Arial"/>
                <a:cs typeface="Arial"/>
              </a:rPr>
              <a:t>Bu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ilişki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birlikteliktir,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yerden başka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yere 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gitme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olayında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, ne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kullanıcı arabasız  düşünülebilir nede araba kullanıcısız 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düşünülebilir.</a:t>
            </a:r>
            <a:endParaRPr sz="28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İki tür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birliktelik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vardır:</a:t>
            </a:r>
            <a:endParaRPr sz="2800">
              <a:latin typeface="Arial"/>
              <a:cs typeface="Arial"/>
            </a:endParaRPr>
          </a:p>
          <a:p>
            <a:pPr marL="469900" lvl="1" indent="-182880">
              <a:lnSpc>
                <a:spcPct val="100000"/>
              </a:lnSpc>
              <a:spcBef>
                <a:spcPts val="635"/>
              </a:spcBef>
              <a:buClr>
                <a:srgbClr val="93A299"/>
              </a:buClr>
              <a:buSzPct val="84615"/>
              <a:buChar char="•"/>
              <a:tabLst>
                <a:tab pos="469900" algn="l"/>
              </a:tabLst>
            </a:pP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İ</a:t>
            </a: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çerme</a:t>
            </a:r>
            <a:r>
              <a:rPr sz="2600" b="1" spc="-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(Aggregation)</a:t>
            </a:r>
            <a:endParaRPr sz="2600">
              <a:latin typeface="Arial"/>
              <a:cs typeface="Arial"/>
            </a:endParaRPr>
          </a:p>
          <a:p>
            <a:pPr marL="469900" lvl="1" indent="-182880">
              <a:lnSpc>
                <a:spcPct val="100000"/>
              </a:lnSpc>
              <a:spcBef>
                <a:spcPts val="625"/>
              </a:spcBef>
              <a:buClr>
                <a:srgbClr val="93A299"/>
              </a:buClr>
              <a:buSzPct val="84615"/>
              <a:buFont typeface="Arial"/>
              <a:buChar char="•"/>
              <a:tabLst>
                <a:tab pos="469900" algn="l"/>
              </a:tabLst>
            </a:pP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Kompozisyon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-Oluşum</a:t>
            </a:r>
            <a:r>
              <a:rPr sz="2600" spc="-6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(Composition)</a:t>
            </a:r>
            <a:endParaRPr sz="260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500BE6-E090-4B25-BAE3-D67B9614727A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0004" y="1046479"/>
            <a:ext cx="634936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85" dirty="0">
                <a:latin typeface="Arial"/>
                <a:cs typeface="Arial"/>
              </a:rPr>
              <a:t>İçerme </a:t>
            </a:r>
            <a:r>
              <a:rPr sz="4000" b="0" spc="-95" dirty="0">
                <a:latin typeface="Arial"/>
                <a:cs typeface="Arial"/>
              </a:rPr>
              <a:t>(Aggretation)</a:t>
            </a:r>
            <a:r>
              <a:rPr sz="4000" b="0" spc="-365" dirty="0">
                <a:latin typeface="Arial"/>
                <a:cs typeface="Arial"/>
              </a:rPr>
              <a:t> </a:t>
            </a:r>
            <a:r>
              <a:rPr sz="4000" b="0" spc="-90" dirty="0">
                <a:latin typeface="Arial"/>
                <a:cs typeface="Arial"/>
              </a:rPr>
              <a:t>Kavramı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0004" y="1973071"/>
            <a:ext cx="7952740" cy="45370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95580" marR="562610" indent="-182880">
              <a:lnSpc>
                <a:spcPct val="100000"/>
              </a:lnSpc>
              <a:spcBef>
                <a:spcPts val="9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Bütün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parça yukarıda olacak şekilde ve bütün  parçanın uçuna içi boş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elmas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yerleştirilecek  şekilde gösteririz.</a:t>
            </a:r>
            <a:endParaRPr sz="2800">
              <a:latin typeface="Arial"/>
              <a:cs typeface="Arial"/>
            </a:endParaRPr>
          </a:p>
          <a:p>
            <a:pPr marL="195580" marR="508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İçi boş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elmas ile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gösterilen ilişkilerde herbir parça  ayrı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sınıftır ve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tek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başlarına anlam ifade</a:t>
            </a:r>
            <a:r>
              <a:rPr sz="2800" spc="-5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30" dirty="0">
                <a:solidFill>
                  <a:srgbClr val="282833"/>
                </a:solidFill>
                <a:latin typeface="Arial"/>
                <a:cs typeface="Arial"/>
              </a:rPr>
              <a:t>eder.</a:t>
            </a:r>
            <a:endParaRPr sz="28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10" dirty="0">
                <a:solidFill>
                  <a:srgbClr val="282833"/>
                </a:solidFill>
                <a:latin typeface="Arial"/>
                <a:cs typeface="Arial"/>
              </a:rPr>
              <a:t>“</a:t>
            </a:r>
            <a:r>
              <a:rPr sz="2800" b="1" spc="-10" dirty="0">
                <a:solidFill>
                  <a:srgbClr val="FF0000"/>
                </a:solidFill>
                <a:latin typeface="Arial"/>
                <a:cs typeface="Arial"/>
              </a:rPr>
              <a:t>owns </a:t>
            </a: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” ilişkisi</a:t>
            </a:r>
            <a:r>
              <a:rPr sz="2800" spc="3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5" dirty="0">
                <a:solidFill>
                  <a:srgbClr val="282833"/>
                </a:solidFill>
                <a:latin typeface="Arial"/>
                <a:cs typeface="Arial"/>
              </a:rPr>
              <a:t>vardır.</a:t>
            </a:r>
            <a:endParaRPr sz="28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Parça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bütün arasında sıkı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ilişki</a:t>
            </a:r>
            <a:r>
              <a:rPr sz="2800" spc="-1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5" dirty="0">
                <a:solidFill>
                  <a:srgbClr val="282833"/>
                </a:solidFill>
                <a:latin typeface="Arial"/>
                <a:cs typeface="Arial"/>
              </a:rPr>
              <a:t>yoktur.</a:t>
            </a:r>
            <a:endParaRPr sz="2800">
              <a:latin typeface="Arial"/>
              <a:cs typeface="Arial"/>
            </a:endParaRPr>
          </a:p>
          <a:p>
            <a:pPr marL="469900" marR="347980" lvl="1" indent="-182880">
              <a:lnSpc>
                <a:spcPct val="100000"/>
              </a:lnSpc>
              <a:spcBef>
                <a:spcPts val="630"/>
              </a:spcBef>
              <a:buClr>
                <a:srgbClr val="93A299"/>
              </a:buClr>
              <a:buSzPct val="84615"/>
              <a:buChar char="•"/>
              <a:tabLst>
                <a:tab pos="469900" algn="l"/>
              </a:tabLst>
            </a:pP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İki </a:t>
            </a:r>
            <a:r>
              <a:rPr sz="2600" spc="-10" dirty="0">
                <a:solidFill>
                  <a:srgbClr val="282833"/>
                </a:solidFill>
                <a:latin typeface="Arial"/>
                <a:cs typeface="Arial"/>
              </a:rPr>
              <a:t>sınıfın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yaşam evreleri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arasında bir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ilişki </a:t>
            </a:r>
            <a:r>
              <a:rPr sz="2600" spc="-25" dirty="0">
                <a:solidFill>
                  <a:srgbClr val="282833"/>
                </a:solidFill>
                <a:latin typeface="Arial"/>
                <a:cs typeface="Arial"/>
              </a:rPr>
              <a:t>vardır. 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Ancak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birbirlerinden bağımsız olarak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yok  </a:t>
            </a:r>
            <a:r>
              <a:rPr sz="2600" spc="-15" dirty="0">
                <a:solidFill>
                  <a:srgbClr val="282833"/>
                </a:solidFill>
                <a:latin typeface="Arial"/>
                <a:cs typeface="Arial"/>
              </a:rPr>
              <a:t>edilebilirler.</a:t>
            </a:r>
            <a:endParaRPr sz="260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B489F4-1E6C-48EF-BAD6-C29B24A98B6B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634936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85" dirty="0">
                <a:latin typeface="Arial"/>
                <a:cs typeface="Arial"/>
              </a:rPr>
              <a:t>İçerme </a:t>
            </a:r>
            <a:r>
              <a:rPr sz="4000" b="0" spc="-95" dirty="0">
                <a:latin typeface="Arial"/>
                <a:cs typeface="Arial"/>
              </a:rPr>
              <a:t>(Aggretation)</a:t>
            </a:r>
            <a:r>
              <a:rPr sz="4000" b="0" spc="-365" dirty="0">
                <a:latin typeface="Arial"/>
                <a:cs typeface="Arial"/>
              </a:rPr>
              <a:t> </a:t>
            </a:r>
            <a:r>
              <a:rPr sz="4000" b="0" spc="-90" dirty="0">
                <a:latin typeface="Arial"/>
                <a:cs typeface="Arial"/>
              </a:rPr>
              <a:t>Kavramı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455294" y="1944623"/>
            <a:ext cx="7856219" cy="284765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055497" y="5373623"/>
            <a:ext cx="4257609" cy="10652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673727" y="6589265"/>
            <a:ext cx="31216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282833"/>
                </a:solidFill>
                <a:latin typeface="Arial"/>
                <a:cs typeface="Arial"/>
              </a:rPr>
              <a:t>Window </a:t>
            </a:r>
            <a:r>
              <a:rPr sz="1800" b="1" spc="5" dirty="0">
                <a:solidFill>
                  <a:srgbClr val="282833"/>
                </a:solidFill>
                <a:latin typeface="Arial"/>
                <a:cs typeface="Arial"/>
              </a:rPr>
              <a:t>“owns </a:t>
            </a:r>
            <a:r>
              <a:rPr sz="1800" b="1" spc="-5" dirty="0">
                <a:solidFill>
                  <a:srgbClr val="282833"/>
                </a:solidFill>
                <a:latin typeface="Arial"/>
                <a:cs typeface="Arial"/>
              </a:rPr>
              <a:t>a”</a:t>
            </a:r>
            <a:r>
              <a:rPr sz="1800" b="1" spc="-114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282833"/>
                </a:solidFill>
                <a:latin typeface="Arial"/>
                <a:cs typeface="Arial"/>
              </a:rPr>
              <a:t>Rectangle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7A5F13-630C-424B-B6C7-5C3F38A07A6C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662178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00" dirty="0">
                <a:latin typeface="Arial"/>
                <a:cs typeface="Arial"/>
              </a:rPr>
              <a:t>Kompozisyon(Composite)</a:t>
            </a:r>
            <a:r>
              <a:rPr sz="4000" b="0" spc="-204" dirty="0">
                <a:latin typeface="Arial"/>
                <a:cs typeface="Arial"/>
              </a:rPr>
              <a:t> </a:t>
            </a:r>
            <a:r>
              <a:rPr sz="4000" b="0" spc="-85" dirty="0">
                <a:latin typeface="Arial"/>
                <a:cs typeface="Arial"/>
              </a:rPr>
              <a:t>İlişki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1528" y="1888641"/>
            <a:ext cx="7696834" cy="2500630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spcBef>
                <a:spcPts val="7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Sınıflar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arasında çok güçlü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ilişki</a:t>
            </a:r>
            <a:r>
              <a:rPr sz="2800" spc="1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30" dirty="0">
                <a:solidFill>
                  <a:srgbClr val="282833"/>
                </a:solidFill>
                <a:latin typeface="Arial"/>
                <a:cs typeface="Arial"/>
              </a:rPr>
              <a:t>kurar.</a:t>
            </a:r>
            <a:endParaRPr sz="28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Parça-bütün ilişkisi </a:t>
            </a:r>
            <a:r>
              <a:rPr sz="2800" spc="-30" dirty="0">
                <a:solidFill>
                  <a:srgbClr val="282833"/>
                </a:solidFill>
                <a:latin typeface="Arial"/>
                <a:cs typeface="Arial"/>
              </a:rPr>
              <a:t>kurar.</a:t>
            </a:r>
            <a:endParaRPr sz="2800">
              <a:latin typeface="Arial"/>
              <a:cs typeface="Arial"/>
            </a:endParaRPr>
          </a:p>
          <a:p>
            <a:pPr marL="195580" marR="508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Bütün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rolündeki nesne yok edildiğinde parça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da 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yok</a:t>
            </a:r>
            <a:r>
              <a:rPr sz="2800" spc="-1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35" dirty="0">
                <a:solidFill>
                  <a:srgbClr val="282833"/>
                </a:solidFill>
                <a:latin typeface="Arial"/>
                <a:cs typeface="Arial"/>
              </a:rPr>
              <a:t>olur.</a:t>
            </a:r>
            <a:endParaRPr sz="28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“</a:t>
            </a: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is part of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”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ilişkisi</a:t>
            </a:r>
            <a:r>
              <a:rPr sz="2800" spc="1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5" dirty="0">
                <a:solidFill>
                  <a:srgbClr val="282833"/>
                </a:solidFill>
                <a:latin typeface="Arial"/>
                <a:cs typeface="Arial"/>
              </a:rPr>
              <a:t>vardır.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672974" y="4707635"/>
            <a:ext cx="5421522" cy="14646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882515" y="6397241"/>
            <a:ext cx="325945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282833"/>
                </a:solidFill>
                <a:latin typeface="Arial"/>
                <a:cs typeface="Arial"/>
              </a:rPr>
              <a:t>TitleBar </a:t>
            </a:r>
            <a:r>
              <a:rPr sz="1800" b="1" dirty="0">
                <a:solidFill>
                  <a:srgbClr val="282833"/>
                </a:solidFill>
                <a:latin typeface="Arial"/>
                <a:cs typeface="Arial"/>
              </a:rPr>
              <a:t>“is </a:t>
            </a:r>
            <a:r>
              <a:rPr sz="1800" b="1" spc="-5" dirty="0">
                <a:solidFill>
                  <a:srgbClr val="282833"/>
                </a:solidFill>
                <a:latin typeface="Arial"/>
                <a:cs typeface="Arial"/>
              </a:rPr>
              <a:t>a part </a:t>
            </a:r>
            <a:r>
              <a:rPr sz="1800" b="1" dirty="0">
                <a:solidFill>
                  <a:srgbClr val="282833"/>
                </a:solidFill>
                <a:latin typeface="Arial"/>
                <a:cs typeface="Arial"/>
              </a:rPr>
              <a:t>of”</a:t>
            </a:r>
            <a:r>
              <a:rPr sz="1800" b="1" spc="-5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282833"/>
                </a:solidFill>
                <a:latin typeface="Arial"/>
                <a:cs typeface="Arial"/>
              </a:rPr>
              <a:t>Window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78DA6-8225-4FA1-93B4-E192A331FC6B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662178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00" dirty="0">
                <a:latin typeface="Arial"/>
                <a:cs typeface="Arial"/>
              </a:rPr>
              <a:t>Kompozisyon(Composite)</a:t>
            </a:r>
            <a:r>
              <a:rPr sz="4000" b="0" spc="-204" dirty="0">
                <a:latin typeface="Arial"/>
                <a:cs typeface="Arial"/>
              </a:rPr>
              <a:t> </a:t>
            </a:r>
            <a:r>
              <a:rPr sz="4000" b="0" spc="-85" dirty="0">
                <a:latin typeface="Arial"/>
                <a:cs typeface="Arial"/>
              </a:rPr>
              <a:t>İlişki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384776" y="2721863"/>
            <a:ext cx="7964838" cy="18628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52D1BD-AA88-455F-9585-F772508A3D79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0004" y="1078483"/>
            <a:ext cx="84042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65" dirty="0"/>
              <a:t>UML </a:t>
            </a:r>
            <a:r>
              <a:rPr spc="-85" dirty="0"/>
              <a:t>Sınıf </a:t>
            </a:r>
            <a:r>
              <a:rPr spc="-95" dirty="0"/>
              <a:t>Diyagramları </a:t>
            </a:r>
            <a:r>
              <a:rPr spc="-85" dirty="0"/>
              <a:t>(Class</a:t>
            </a:r>
            <a:r>
              <a:rPr spc="-705" dirty="0"/>
              <a:t> </a:t>
            </a:r>
            <a:r>
              <a:rPr spc="-90" dirty="0"/>
              <a:t>Diagrams)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33800" y="1849627"/>
            <a:ext cx="8329930" cy="5062855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195580" marR="5080" indent="-182880">
              <a:lnSpc>
                <a:spcPts val="3240"/>
              </a:lnSpc>
              <a:spcBef>
                <a:spcPts val="505"/>
              </a:spcBef>
              <a:buClr>
                <a:srgbClr val="93A299"/>
              </a:buClr>
              <a:buSzPct val="85000"/>
              <a:buFont typeface="Arial"/>
              <a:buChar char="•"/>
              <a:tabLst>
                <a:tab pos="195580" algn="l"/>
              </a:tabLst>
            </a:pPr>
            <a:r>
              <a:rPr sz="3000" b="1" spc="-5" dirty="0">
                <a:solidFill>
                  <a:srgbClr val="282833"/>
                </a:solidFill>
                <a:latin typeface="Arial"/>
                <a:cs typeface="Arial"/>
              </a:rPr>
              <a:t>Sınıf diyagramı</a:t>
            </a:r>
            <a:r>
              <a:rPr sz="3000" spc="-5" dirty="0">
                <a:solidFill>
                  <a:srgbClr val="282833"/>
                </a:solidFill>
                <a:latin typeface="Arial"/>
                <a:cs typeface="Arial"/>
              </a:rPr>
              <a:t>: </a:t>
            </a:r>
            <a:r>
              <a:rPr sz="3000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3000" spc="-5" dirty="0">
                <a:solidFill>
                  <a:srgbClr val="282833"/>
                </a:solidFill>
                <a:latin typeface="Arial"/>
                <a:cs typeface="Arial"/>
              </a:rPr>
              <a:t>sistemin </a:t>
            </a:r>
            <a:r>
              <a:rPr sz="3000" spc="-10" dirty="0">
                <a:solidFill>
                  <a:srgbClr val="282833"/>
                </a:solidFill>
                <a:latin typeface="Arial"/>
                <a:cs typeface="Arial"/>
              </a:rPr>
              <a:t>yapısını;  </a:t>
            </a:r>
            <a:r>
              <a:rPr sz="3000" spc="-5" dirty="0">
                <a:solidFill>
                  <a:srgbClr val="282833"/>
                </a:solidFill>
                <a:latin typeface="Arial"/>
                <a:cs typeface="Arial"/>
              </a:rPr>
              <a:t>sistemdeki </a:t>
            </a:r>
            <a:r>
              <a:rPr sz="3000" spc="-10" dirty="0">
                <a:solidFill>
                  <a:srgbClr val="282833"/>
                </a:solidFill>
                <a:latin typeface="Arial"/>
                <a:cs typeface="Arial"/>
              </a:rPr>
              <a:t>sınıfları, sınıfların </a:t>
            </a:r>
            <a:r>
              <a:rPr sz="3000" spc="-5" dirty="0">
                <a:solidFill>
                  <a:srgbClr val="282833"/>
                </a:solidFill>
                <a:latin typeface="Arial"/>
                <a:cs typeface="Arial"/>
              </a:rPr>
              <a:t>niteliklerini ve  </a:t>
            </a:r>
            <a:r>
              <a:rPr sz="3000" spc="-10" dirty="0">
                <a:solidFill>
                  <a:srgbClr val="282833"/>
                </a:solidFill>
                <a:latin typeface="Arial"/>
                <a:cs typeface="Arial"/>
              </a:rPr>
              <a:t>sınıflar </a:t>
            </a:r>
            <a:r>
              <a:rPr sz="3000" spc="-5" dirty="0">
                <a:solidFill>
                  <a:srgbClr val="282833"/>
                </a:solidFill>
                <a:latin typeface="Arial"/>
                <a:cs typeface="Arial"/>
              </a:rPr>
              <a:t>arasındaki ilişkileri göstererek ifade eden  </a:t>
            </a:r>
            <a:r>
              <a:rPr sz="3000" spc="-20" dirty="0">
                <a:solidFill>
                  <a:srgbClr val="282833"/>
                </a:solidFill>
                <a:latin typeface="Arial"/>
                <a:cs typeface="Arial"/>
              </a:rPr>
              <a:t>diyagramdır.</a:t>
            </a:r>
            <a:endParaRPr sz="3000">
              <a:latin typeface="Arial"/>
              <a:cs typeface="Arial"/>
            </a:endParaRPr>
          </a:p>
          <a:p>
            <a:pPr marL="469900" marR="645160" lvl="1" indent="-182880">
              <a:lnSpc>
                <a:spcPts val="3020"/>
              </a:lnSpc>
              <a:spcBef>
                <a:spcPts val="680"/>
              </a:spcBef>
              <a:buClr>
                <a:srgbClr val="93A299"/>
              </a:buClr>
              <a:buSzPct val="83928"/>
              <a:buChar char="•"/>
              <a:tabLst>
                <a:tab pos="46990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Sistemi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oluşturan sınıflar ve bunlar arasındaki 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ilişkileri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0" dirty="0">
                <a:solidFill>
                  <a:srgbClr val="282833"/>
                </a:solidFill>
                <a:latin typeface="Arial"/>
                <a:cs typeface="Arial"/>
              </a:rPr>
              <a:t>gösterir.</a:t>
            </a:r>
            <a:endParaRPr sz="2800">
              <a:latin typeface="Arial"/>
              <a:cs typeface="Arial"/>
            </a:endParaRPr>
          </a:p>
          <a:p>
            <a:pPr marL="469900" lvl="1" indent="-182880">
              <a:lnSpc>
                <a:spcPct val="100000"/>
              </a:lnSpc>
              <a:spcBef>
                <a:spcPts val="295"/>
              </a:spcBef>
              <a:buClr>
                <a:srgbClr val="93A299"/>
              </a:buClr>
              <a:buSzPct val="83928"/>
              <a:buChar char="•"/>
              <a:tabLst>
                <a:tab pos="46990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Sistemin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statik yapısını ifade</a:t>
            </a:r>
            <a:r>
              <a:rPr sz="2800" spc="-2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30" dirty="0">
                <a:solidFill>
                  <a:srgbClr val="282833"/>
                </a:solidFill>
                <a:latin typeface="Arial"/>
                <a:cs typeface="Arial"/>
              </a:rPr>
              <a:t>eder.</a:t>
            </a:r>
            <a:endParaRPr sz="2800">
              <a:latin typeface="Arial"/>
              <a:cs typeface="Arial"/>
            </a:endParaRPr>
          </a:p>
          <a:p>
            <a:pPr marL="744220" lvl="2" indent="-182880">
              <a:lnSpc>
                <a:spcPct val="100000"/>
              </a:lnSpc>
              <a:spcBef>
                <a:spcPts val="320"/>
              </a:spcBef>
              <a:buClr>
                <a:srgbClr val="93A299"/>
              </a:buClr>
              <a:buSzPct val="88461"/>
              <a:buChar char="•"/>
              <a:tabLst>
                <a:tab pos="744220" algn="l"/>
              </a:tabLst>
            </a:pPr>
            <a:r>
              <a:rPr sz="2600" spc="-80" dirty="0">
                <a:solidFill>
                  <a:srgbClr val="282833"/>
                </a:solidFill>
                <a:latin typeface="Arial"/>
                <a:cs typeface="Arial"/>
              </a:rPr>
              <a:t>Yol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Haritası</a:t>
            </a:r>
            <a:r>
              <a:rPr sz="2600" spc="5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gibi</a:t>
            </a:r>
            <a:endParaRPr sz="2600">
              <a:latin typeface="Arial"/>
              <a:cs typeface="Arial"/>
            </a:endParaRPr>
          </a:p>
          <a:p>
            <a:pPr marL="744220" marR="66675" lvl="2" indent="-182880">
              <a:lnSpc>
                <a:spcPts val="2810"/>
              </a:lnSpc>
              <a:spcBef>
                <a:spcPts val="665"/>
              </a:spcBef>
              <a:buClr>
                <a:srgbClr val="93A299"/>
              </a:buClr>
              <a:buSzPct val="88461"/>
              <a:buChar char="•"/>
              <a:tabLst>
                <a:tab pos="744220" algn="l"/>
              </a:tabLst>
            </a:pP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Nesneler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şehirleri, ilişkiler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şehirler arasındaki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yolları 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gösterir</a:t>
            </a:r>
            <a:endParaRPr sz="2600">
              <a:latin typeface="Arial"/>
              <a:cs typeface="Arial"/>
            </a:endParaRPr>
          </a:p>
          <a:p>
            <a:pPr marL="744220" marR="719455" lvl="2" indent="-182880">
              <a:lnSpc>
                <a:spcPts val="2810"/>
              </a:lnSpc>
              <a:spcBef>
                <a:spcPts val="620"/>
              </a:spcBef>
              <a:buClr>
                <a:srgbClr val="93A299"/>
              </a:buClr>
              <a:buSzPct val="88461"/>
              <a:buChar char="•"/>
              <a:tabLst>
                <a:tab pos="744220" algn="l"/>
              </a:tabLst>
            </a:pP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Hedefe ulaşmak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için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hangi yolun takip edilmesi  gerektiğini</a:t>
            </a:r>
            <a:r>
              <a:rPr sz="2600" spc="-2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söylemez</a:t>
            </a:r>
            <a:endParaRPr sz="260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5BDA55-C231-4D7A-90E7-2D8CADDECE62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0004" y="1046479"/>
            <a:ext cx="669607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95" dirty="0">
                <a:latin typeface="Arial"/>
                <a:cs typeface="Arial"/>
              </a:rPr>
              <a:t>Bağımlılık (Dependency)</a:t>
            </a:r>
            <a:r>
              <a:rPr sz="4000" b="0" spc="-330" dirty="0">
                <a:latin typeface="Arial"/>
                <a:cs typeface="Arial"/>
              </a:rPr>
              <a:t> </a:t>
            </a:r>
            <a:r>
              <a:rPr sz="4000" b="0" spc="-90" dirty="0">
                <a:latin typeface="Arial"/>
                <a:cs typeface="Arial"/>
              </a:rPr>
              <a:t>İlişkisi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0004" y="1887117"/>
            <a:ext cx="7512684" cy="3865879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spcBef>
                <a:spcPts val="7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Sınıflar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arasındaki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en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zayıf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0" dirty="0">
                <a:solidFill>
                  <a:srgbClr val="282833"/>
                </a:solidFill>
                <a:latin typeface="Arial"/>
                <a:cs typeface="Arial"/>
              </a:rPr>
              <a:t>ilişkidir.</a:t>
            </a:r>
            <a:endParaRPr sz="2800">
              <a:latin typeface="Arial"/>
              <a:cs typeface="Arial"/>
            </a:endParaRPr>
          </a:p>
          <a:p>
            <a:pPr marL="195580" marR="5080" indent="-182880" algn="just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İki sınıf arasında dependency ilişkisinin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olması 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demek,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 diğer sınıfı kullanır ya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da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onun  bilgisine sahiptir</a:t>
            </a:r>
            <a:r>
              <a:rPr sz="2800" spc="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0" dirty="0">
                <a:solidFill>
                  <a:srgbClr val="282833"/>
                </a:solidFill>
                <a:latin typeface="Arial"/>
                <a:cs typeface="Arial"/>
              </a:rPr>
              <a:t>demektir.</a:t>
            </a:r>
            <a:endParaRPr sz="28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“</a:t>
            </a: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uses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”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ilişkisi</a:t>
            </a:r>
            <a:r>
              <a:rPr sz="2800" spc="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5" dirty="0">
                <a:solidFill>
                  <a:srgbClr val="282833"/>
                </a:solidFill>
                <a:latin typeface="Arial"/>
                <a:cs typeface="Arial"/>
              </a:rPr>
              <a:t>vardır.</a:t>
            </a:r>
            <a:endParaRPr sz="2800">
              <a:latin typeface="Arial"/>
              <a:cs typeface="Arial"/>
            </a:endParaRPr>
          </a:p>
          <a:p>
            <a:pPr marL="294640" indent="-28194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294005" algn="l"/>
                <a:tab pos="29464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Sürekli 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ilişki yok. (transient</a:t>
            </a:r>
            <a:r>
              <a:rPr sz="2800" spc="-2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relationship)</a:t>
            </a:r>
            <a:endParaRPr sz="2800">
              <a:latin typeface="Arial"/>
              <a:cs typeface="Arial"/>
            </a:endParaRPr>
          </a:p>
          <a:p>
            <a:pPr marL="195580" marR="47625" indent="-182880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928"/>
              <a:buChar char="•"/>
              <a:tabLst>
                <a:tab pos="294005" algn="l"/>
                <a:tab pos="29464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Bağımlı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sınıfın nesnesi diğer sınıfın</a:t>
            </a:r>
            <a:r>
              <a:rPr sz="2800" spc="-7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nesnesini  gerektiğinde</a:t>
            </a:r>
            <a:r>
              <a:rPr sz="2800" spc="1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0" dirty="0">
                <a:solidFill>
                  <a:srgbClr val="282833"/>
                </a:solidFill>
                <a:latin typeface="Arial"/>
                <a:cs typeface="Arial"/>
              </a:rPr>
              <a:t>kullanır.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8B34D2-706D-41C1-B167-23E6E634ED54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669607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95" dirty="0">
                <a:latin typeface="Arial"/>
                <a:cs typeface="Arial"/>
              </a:rPr>
              <a:t>Bağımlılık (Dependency)</a:t>
            </a:r>
            <a:r>
              <a:rPr sz="4000" b="0" spc="-330" dirty="0">
                <a:latin typeface="Arial"/>
                <a:cs typeface="Arial"/>
              </a:rPr>
              <a:t> </a:t>
            </a:r>
            <a:r>
              <a:rPr sz="4000" b="0" spc="-90" dirty="0">
                <a:latin typeface="Arial"/>
                <a:cs typeface="Arial"/>
              </a:rPr>
              <a:t>İlişkisi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758574" y="2625852"/>
            <a:ext cx="6618420" cy="16966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245483" y="5101842"/>
            <a:ext cx="41097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282833"/>
                </a:solidFill>
                <a:latin typeface="Arial"/>
                <a:cs typeface="Arial"/>
              </a:rPr>
              <a:t>Window “uses”</a:t>
            </a:r>
            <a:r>
              <a:rPr sz="1800" b="1" spc="-5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282833"/>
                </a:solidFill>
                <a:latin typeface="Arial"/>
                <a:cs typeface="Arial"/>
              </a:rPr>
              <a:t>WindowClosingEvent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EE518E-8A00-4185-93C0-E97CC964E30E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7823834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95" dirty="0">
                <a:latin typeface="Arial"/>
                <a:cs typeface="Arial"/>
              </a:rPr>
              <a:t>Genelleştirme (generalization)</a:t>
            </a:r>
            <a:r>
              <a:rPr sz="4000" b="0" spc="-390" dirty="0">
                <a:latin typeface="Arial"/>
                <a:cs typeface="Arial"/>
              </a:rPr>
              <a:t> </a:t>
            </a:r>
            <a:r>
              <a:rPr sz="4000" b="0" spc="-85" dirty="0">
                <a:latin typeface="Arial"/>
                <a:cs typeface="Arial"/>
              </a:rPr>
              <a:t>İlişkisi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1528" y="1888641"/>
            <a:ext cx="7511415" cy="2073910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279400" indent="-266700">
              <a:lnSpc>
                <a:spcPct val="100000"/>
              </a:lnSpc>
              <a:spcBef>
                <a:spcPts val="770"/>
              </a:spcBef>
              <a:buClr>
                <a:srgbClr val="93A299"/>
              </a:buClr>
              <a:buSzPct val="71428"/>
              <a:buChar char="•"/>
              <a:tabLst>
                <a:tab pos="278765" algn="l"/>
                <a:tab pos="27940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Sınıf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genelleştirmesi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yapmak amaçlı</a:t>
            </a:r>
            <a:r>
              <a:rPr sz="2800" spc="1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kullanılır.</a:t>
            </a:r>
            <a:endParaRPr sz="2800">
              <a:latin typeface="Arial"/>
              <a:cs typeface="Arial"/>
            </a:endParaRPr>
          </a:p>
          <a:p>
            <a:pPr marL="294640" indent="-281940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928"/>
              <a:buChar char="•"/>
              <a:tabLst>
                <a:tab pos="294005" algn="l"/>
                <a:tab pos="29464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“</a:t>
            </a:r>
            <a:r>
              <a:rPr sz="2800" b="1" spc="-5" dirty="0">
                <a:solidFill>
                  <a:srgbClr val="282833"/>
                </a:solidFill>
                <a:latin typeface="Arial"/>
                <a:cs typeface="Arial"/>
              </a:rPr>
              <a:t>is </a:t>
            </a:r>
            <a:r>
              <a:rPr sz="2800" b="1" dirty="0">
                <a:solidFill>
                  <a:srgbClr val="282833"/>
                </a:solidFill>
                <a:latin typeface="Arial"/>
                <a:cs typeface="Arial"/>
              </a:rPr>
              <a:t>a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” ilişkisi</a:t>
            </a:r>
            <a:r>
              <a:rPr sz="2800" spc="-1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5" dirty="0">
                <a:solidFill>
                  <a:srgbClr val="282833"/>
                </a:solidFill>
                <a:latin typeface="Arial"/>
                <a:cs typeface="Arial"/>
              </a:rPr>
              <a:t>vardır.</a:t>
            </a:r>
            <a:endParaRPr sz="2800">
              <a:latin typeface="Arial"/>
              <a:cs typeface="Arial"/>
            </a:endParaRPr>
          </a:p>
          <a:p>
            <a:pPr marL="294640" indent="-28194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294005" algn="l"/>
                <a:tab pos="294640" algn="l"/>
              </a:tabLst>
            </a:pP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İlişki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isimlendirilmez, multiplicity</a:t>
            </a:r>
            <a:r>
              <a:rPr sz="2800" spc="8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tanımlanmaz.</a:t>
            </a:r>
            <a:endParaRPr sz="2800">
              <a:latin typeface="Arial"/>
              <a:cs typeface="Arial"/>
            </a:endParaRPr>
          </a:p>
          <a:p>
            <a:pPr marL="294640" indent="-28194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294005" algn="l"/>
                <a:tab pos="294640" algn="l"/>
              </a:tabLst>
            </a:pPr>
            <a:r>
              <a:rPr sz="2800" spc="-10" dirty="0">
                <a:solidFill>
                  <a:srgbClr val="282833"/>
                </a:solidFill>
                <a:latin typeface="Arial"/>
                <a:cs typeface="Arial"/>
              </a:rPr>
              <a:t>UML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çoklu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kalıtımı</a:t>
            </a:r>
            <a:r>
              <a:rPr sz="2800" spc="-10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destekler.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58574" y="4384547"/>
            <a:ext cx="6867143" cy="24278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CF2BD-5800-4D29-9BA3-6B4101A6D620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98094" y="955547"/>
            <a:ext cx="8746650" cy="594444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FFB17C-5371-4D48-A76A-418770BA2BB4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0004" y="1046479"/>
            <a:ext cx="578104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85" dirty="0">
                <a:latin typeface="Arial"/>
                <a:cs typeface="Arial"/>
              </a:rPr>
              <a:t>Arayüz </a:t>
            </a:r>
            <a:r>
              <a:rPr sz="4000" b="0" spc="-90" dirty="0">
                <a:latin typeface="Arial"/>
                <a:cs typeface="Arial"/>
              </a:rPr>
              <a:t>(Interface)</a:t>
            </a:r>
            <a:r>
              <a:rPr sz="4000" b="0" spc="-405" dirty="0">
                <a:latin typeface="Arial"/>
                <a:cs typeface="Arial"/>
              </a:rPr>
              <a:t> </a:t>
            </a:r>
            <a:r>
              <a:rPr sz="4000" b="0" spc="-90" dirty="0">
                <a:latin typeface="Arial"/>
                <a:cs typeface="Arial"/>
              </a:rPr>
              <a:t>Kavramı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0004" y="1973071"/>
            <a:ext cx="7925434" cy="4702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5580" marR="5080" indent="-182880">
              <a:lnSpc>
                <a:spcPct val="100000"/>
              </a:lnSpc>
              <a:spcBef>
                <a:spcPts val="100"/>
              </a:spcBef>
              <a:buClr>
                <a:srgbClr val="93A299"/>
              </a:buClr>
              <a:buSzPct val="84615"/>
              <a:buChar char="•"/>
              <a:tabLst>
                <a:tab pos="195580" algn="l"/>
              </a:tabLst>
            </a:pP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Herhangi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bir sınıfla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ilişkisi olmayan ve standart bazı 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işlemleri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yerine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getiren sınıfa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benzer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yapılara </a:t>
            </a:r>
            <a:r>
              <a:rPr sz="2600" b="1" spc="-5" dirty="0">
                <a:solidFill>
                  <a:srgbClr val="282833"/>
                </a:solidFill>
                <a:latin typeface="Arial"/>
                <a:cs typeface="Arial"/>
              </a:rPr>
              <a:t>arayüz  </a:t>
            </a:r>
            <a:r>
              <a:rPr sz="2600" spc="-25" dirty="0">
                <a:solidFill>
                  <a:srgbClr val="282833"/>
                </a:solidFill>
                <a:latin typeface="Arial"/>
                <a:cs typeface="Arial"/>
              </a:rPr>
              <a:t>denir.</a:t>
            </a:r>
            <a:endParaRPr sz="26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625"/>
              </a:spcBef>
              <a:buClr>
                <a:srgbClr val="93A299"/>
              </a:buClr>
              <a:buSzPct val="84615"/>
              <a:buChar char="•"/>
              <a:tabLst>
                <a:tab pos="195580" algn="l"/>
              </a:tabLst>
            </a:pP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Arayüzlerin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özellikleri</a:t>
            </a:r>
            <a:r>
              <a:rPr sz="2600" spc="-6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spc="-20" dirty="0">
                <a:solidFill>
                  <a:srgbClr val="282833"/>
                </a:solidFill>
                <a:latin typeface="Arial"/>
                <a:cs typeface="Arial"/>
              </a:rPr>
              <a:t>yoktur.</a:t>
            </a:r>
            <a:endParaRPr sz="2600">
              <a:latin typeface="Arial"/>
              <a:cs typeface="Arial"/>
            </a:endParaRPr>
          </a:p>
          <a:p>
            <a:pPr marL="195580" marR="664210" indent="-182880">
              <a:lnSpc>
                <a:spcPct val="100000"/>
              </a:lnSpc>
              <a:spcBef>
                <a:spcPts val="625"/>
              </a:spcBef>
              <a:buClr>
                <a:srgbClr val="93A299"/>
              </a:buClr>
              <a:buSzPct val="84615"/>
              <a:buChar char="•"/>
              <a:tabLst>
                <a:tab pos="195580" algn="l"/>
              </a:tabLst>
            </a:pP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Sadece bazı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işlemleri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yerine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getirmek için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başka 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sınıflar tarafından</a:t>
            </a:r>
            <a:r>
              <a:rPr sz="2600" spc="4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spc="-15" dirty="0">
                <a:solidFill>
                  <a:srgbClr val="282833"/>
                </a:solidFill>
                <a:latin typeface="Arial"/>
                <a:cs typeface="Arial"/>
              </a:rPr>
              <a:t>kullanılırlar.</a:t>
            </a:r>
            <a:endParaRPr sz="2600">
              <a:latin typeface="Arial"/>
              <a:cs typeface="Arial"/>
            </a:endParaRPr>
          </a:p>
          <a:p>
            <a:pPr marL="195580" marR="644525" indent="-182880">
              <a:lnSpc>
                <a:spcPct val="100000"/>
              </a:lnSpc>
              <a:spcBef>
                <a:spcPts val="625"/>
              </a:spcBef>
              <a:buClr>
                <a:srgbClr val="93A299"/>
              </a:buClr>
              <a:buSzPct val="84615"/>
              <a:buChar char="•"/>
              <a:tabLst>
                <a:tab pos="195580" algn="l"/>
              </a:tabLst>
            </a:pP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Kesik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çizgilerle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ve çizginin ucunda boş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üçgen  olacak şekilde</a:t>
            </a:r>
            <a:r>
              <a:rPr sz="2600" spc="-4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spc="-15" dirty="0">
                <a:solidFill>
                  <a:srgbClr val="282833"/>
                </a:solidFill>
                <a:latin typeface="Arial"/>
                <a:cs typeface="Arial"/>
              </a:rPr>
              <a:t>gösterilir.</a:t>
            </a:r>
            <a:endParaRPr sz="2600">
              <a:latin typeface="Arial"/>
              <a:cs typeface="Arial"/>
            </a:endParaRPr>
          </a:p>
          <a:p>
            <a:pPr marL="195580" marR="754380" indent="-182880">
              <a:lnSpc>
                <a:spcPct val="100000"/>
              </a:lnSpc>
              <a:spcBef>
                <a:spcPts val="625"/>
              </a:spcBef>
              <a:buClr>
                <a:srgbClr val="93A299"/>
              </a:buClr>
              <a:buSzPct val="84615"/>
              <a:buFont typeface="Arial"/>
              <a:buChar char="•"/>
              <a:tabLst>
                <a:tab pos="195580" algn="l"/>
              </a:tabLst>
            </a:pP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Gerçekleme(Realization)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600" spc="-10" dirty="0">
                <a:solidFill>
                  <a:srgbClr val="282833"/>
                </a:solidFill>
                <a:latin typeface="Arial"/>
                <a:cs typeface="Arial"/>
              </a:rPr>
              <a:t>sınıfın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arayüze  erişerek , arayüzün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fonksiyonlarını 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gerçekleştirmesine</a:t>
            </a:r>
            <a:r>
              <a:rPr sz="2600" spc="-3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spc="-25" dirty="0">
                <a:solidFill>
                  <a:srgbClr val="282833"/>
                </a:solidFill>
                <a:latin typeface="Arial"/>
                <a:cs typeface="Arial"/>
              </a:rPr>
              <a:t>denir.</a:t>
            </a:r>
            <a:endParaRPr sz="260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FC4058-F6C3-413E-A515-2CB8AF0326C9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0004" y="1046479"/>
            <a:ext cx="578104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85" dirty="0">
                <a:latin typeface="Arial"/>
                <a:cs typeface="Arial"/>
              </a:rPr>
              <a:t>Arayüz </a:t>
            </a:r>
            <a:r>
              <a:rPr sz="4000" b="0" spc="-90" dirty="0">
                <a:latin typeface="Arial"/>
                <a:cs typeface="Arial"/>
              </a:rPr>
              <a:t>(Interface)</a:t>
            </a:r>
            <a:r>
              <a:rPr sz="4000" b="0" spc="-405" dirty="0">
                <a:latin typeface="Arial"/>
                <a:cs typeface="Arial"/>
              </a:rPr>
              <a:t> </a:t>
            </a:r>
            <a:r>
              <a:rPr sz="4000" b="0" spc="-90" dirty="0">
                <a:latin typeface="Arial"/>
                <a:cs typeface="Arial"/>
              </a:rPr>
              <a:t>Kavramı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0004" y="1973071"/>
            <a:ext cx="7952740" cy="31826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95580" marR="516255" indent="-182880">
              <a:lnSpc>
                <a:spcPct val="100000"/>
              </a:lnSpc>
              <a:spcBef>
                <a:spcPts val="95"/>
              </a:spcBef>
              <a:buClr>
                <a:srgbClr val="93A299"/>
              </a:buClr>
              <a:buSzPct val="83928"/>
              <a:buFont typeface="Arial"/>
              <a:buChar char="•"/>
              <a:tabLst>
                <a:tab pos="195580" algn="l"/>
              </a:tabLst>
            </a:pPr>
            <a:r>
              <a:rPr sz="2800" b="1" spc="-10" dirty="0">
                <a:solidFill>
                  <a:srgbClr val="282833"/>
                </a:solidFill>
                <a:latin typeface="Arial"/>
                <a:cs typeface="Arial"/>
              </a:rPr>
              <a:t>Arayüz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kavramı, nesnelerin davranışlarını  belirleyen kurallar bütünü olarak</a:t>
            </a:r>
            <a:r>
              <a:rPr sz="2800" spc="1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düşünülebilir.</a:t>
            </a:r>
            <a:endParaRPr sz="2800">
              <a:latin typeface="Arial"/>
              <a:cs typeface="Arial"/>
            </a:endParaRPr>
          </a:p>
          <a:p>
            <a:pPr marL="195580" marR="508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Ara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yüzler kuralları belirlerler ancak,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bu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kuralların  nasıl uygulanacağına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karışmazlar.</a:t>
            </a:r>
            <a:endParaRPr sz="2800">
              <a:latin typeface="Arial"/>
              <a:cs typeface="Arial"/>
            </a:endParaRPr>
          </a:p>
          <a:p>
            <a:pPr marL="195580" marR="696595" indent="-182880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sınıf,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ilgili ara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yüzün yordamlarını  gerçekleyerek,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ara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yüzün belirlediği kurallara 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uymuş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35" dirty="0">
                <a:solidFill>
                  <a:srgbClr val="282833"/>
                </a:solidFill>
                <a:latin typeface="Arial"/>
                <a:cs typeface="Arial"/>
              </a:rPr>
              <a:t>olur.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75D6FA-30C9-452D-9AAC-9DA24BDF0E5A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578104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85" dirty="0">
                <a:latin typeface="Arial"/>
                <a:cs typeface="Arial"/>
              </a:rPr>
              <a:t>Arayüz </a:t>
            </a:r>
            <a:r>
              <a:rPr sz="4000" b="0" spc="-90" dirty="0">
                <a:latin typeface="Arial"/>
                <a:cs typeface="Arial"/>
              </a:rPr>
              <a:t>(Interface)</a:t>
            </a:r>
            <a:r>
              <a:rPr sz="4000" b="0" spc="-405" dirty="0">
                <a:latin typeface="Arial"/>
                <a:cs typeface="Arial"/>
              </a:rPr>
              <a:t> </a:t>
            </a:r>
            <a:r>
              <a:rPr sz="4000" b="0" spc="-90" dirty="0">
                <a:latin typeface="Arial"/>
                <a:cs typeface="Arial"/>
              </a:rPr>
              <a:t>Kavramı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005901" y="1845149"/>
            <a:ext cx="4190719" cy="308081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226694" y="5145023"/>
            <a:ext cx="8036052" cy="16809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29A8F1-2D5C-43BD-AD8C-9A78F935A368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578104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85" dirty="0">
                <a:latin typeface="Arial"/>
                <a:cs typeface="Arial"/>
              </a:rPr>
              <a:t>Arayüz </a:t>
            </a:r>
            <a:r>
              <a:rPr sz="4000" b="0" spc="-90" dirty="0">
                <a:latin typeface="Arial"/>
                <a:cs typeface="Arial"/>
              </a:rPr>
              <a:t>(Interface)</a:t>
            </a:r>
            <a:r>
              <a:rPr sz="4000" b="0" spc="-405" dirty="0">
                <a:latin typeface="Arial"/>
                <a:cs typeface="Arial"/>
              </a:rPr>
              <a:t> </a:t>
            </a:r>
            <a:r>
              <a:rPr sz="4000" b="0" spc="-90" dirty="0">
                <a:latin typeface="Arial"/>
                <a:cs typeface="Arial"/>
              </a:rPr>
              <a:t>Kavramı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299179" y="2256216"/>
            <a:ext cx="5932237" cy="220799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387728" y="4870194"/>
            <a:ext cx="7666355" cy="1305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TuşaBasma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arayüzü yapılarak istenirse 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Kumanda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sınıfında, istenirse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de Klavye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sınıfında 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kullanılabilir.</a:t>
            </a:r>
            <a:endParaRPr sz="280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B53E52-84E2-4A81-AD10-1FBFEB200621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698373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80" dirty="0">
                <a:latin typeface="Arial"/>
                <a:cs typeface="Arial"/>
              </a:rPr>
              <a:t>Sınıf </a:t>
            </a:r>
            <a:r>
              <a:rPr sz="4000" b="0" spc="-95" dirty="0">
                <a:latin typeface="Arial"/>
                <a:cs typeface="Arial"/>
              </a:rPr>
              <a:t>Diyagramları </a:t>
            </a:r>
            <a:r>
              <a:rPr sz="4000" b="0" spc="-5" dirty="0">
                <a:latin typeface="Arial"/>
                <a:cs typeface="Arial"/>
              </a:rPr>
              <a:t>-</a:t>
            </a:r>
            <a:r>
              <a:rPr sz="4000" b="0" spc="-475" dirty="0">
                <a:latin typeface="Arial"/>
                <a:cs typeface="Arial"/>
              </a:rPr>
              <a:t> </a:t>
            </a:r>
            <a:r>
              <a:rPr sz="4000" b="0" spc="-95" dirty="0">
                <a:latin typeface="Arial"/>
                <a:cs typeface="Arial"/>
              </a:rPr>
              <a:t>ÖRNEKLER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372037" y="1799015"/>
            <a:ext cx="7968696" cy="512645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3D066D-69F4-41D4-B35C-939DB641F33F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966814" y="1030223"/>
            <a:ext cx="6650858" cy="60188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F89EE8-F85C-4A29-8B3F-01F0977213E9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0004" y="1046479"/>
            <a:ext cx="50209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75" dirty="0">
                <a:latin typeface="Arial"/>
                <a:cs typeface="Arial"/>
              </a:rPr>
              <a:t>UML </a:t>
            </a:r>
            <a:r>
              <a:rPr sz="4000" b="0" spc="-80" dirty="0">
                <a:latin typeface="Arial"/>
                <a:cs typeface="Arial"/>
              </a:rPr>
              <a:t>Sınıf</a:t>
            </a:r>
            <a:r>
              <a:rPr sz="4000" b="0" spc="-545" dirty="0">
                <a:latin typeface="Arial"/>
                <a:cs typeface="Arial"/>
              </a:rPr>
              <a:t> </a:t>
            </a:r>
            <a:r>
              <a:rPr sz="4000" b="0" spc="-95" dirty="0">
                <a:latin typeface="Arial"/>
                <a:cs typeface="Arial"/>
              </a:rPr>
              <a:t>Diyagramları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0004" y="1887117"/>
            <a:ext cx="8282305" cy="4719320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spcBef>
                <a:spcPts val="7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25" dirty="0">
                <a:solidFill>
                  <a:srgbClr val="282833"/>
                </a:solidFill>
                <a:latin typeface="Arial"/>
                <a:cs typeface="Arial"/>
              </a:rPr>
              <a:t>UML’deki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en temel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diyagram tiplerinden</a:t>
            </a:r>
            <a:r>
              <a:rPr sz="2800" spc="8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0" dirty="0">
                <a:solidFill>
                  <a:srgbClr val="282833"/>
                </a:solidFill>
                <a:latin typeface="Arial"/>
                <a:cs typeface="Arial"/>
              </a:rPr>
              <a:t>biridir.</a:t>
            </a:r>
            <a:endParaRPr sz="2800">
              <a:latin typeface="Arial"/>
              <a:cs typeface="Arial"/>
            </a:endParaRPr>
          </a:p>
          <a:p>
            <a:pPr marL="195580" marR="200025" indent="-182880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Sınıf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diyagramları, nesneye-yönelik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modellemenin 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yapıtaşıdır.</a:t>
            </a:r>
            <a:endParaRPr sz="2800">
              <a:latin typeface="Arial"/>
              <a:cs typeface="Arial"/>
            </a:endParaRPr>
          </a:p>
          <a:p>
            <a:pPr marL="195580" marR="508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Sınıf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diyagramı, sistem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için tanımlanan tüm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sınıfları 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içermeyebilir.</a:t>
            </a:r>
            <a:endParaRPr sz="2800">
              <a:latin typeface="Arial"/>
              <a:cs typeface="Arial"/>
            </a:endParaRPr>
          </a:p>
          <a:p>
            <a:pPr marL="195580" marR="1069975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sistemi modellemek için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birden fazla sınıf  diyagramı</a:t>
            </a:r>
            <a:r>
              <a:rPr sz="2800" spc="1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kullanılabilir.</a:t>
            </a:r>
            <a:endParaRPr sz="2800">
              <a:latin typeface="Arial"/>
              <a:cs typeface="Arial"/>
            </a:endParaRPr>
          </a:p>
          <a:p>
            <a:pPr marL="195580" marR="122555" indent="-182880" algn="just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sistemle ilgili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çizilen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 diyagramı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sistemin  belirli 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görünümünü ifade ederken, çizilen bütün  sınıf diyagramları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birlikte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bütün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sistemi</a:t>
            </a:r>
            <a:r>
              <a:rPr sz="2800" spc="1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20" dirty="0">
                <a:solidFill>
                  <a:srgbClr val="282833"/>
                </a:solidFill>
                <a:latin typeface="Arial"/>
                <a:cs typeface="Arial"/>
              </a:rPr>
              <a:t>gösterir.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890B67-C3D3-441C-B791-DC1293E8F929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0592" y="4405884"/>
            <a:ext cx="1652270" cy="2051685"/>
          </a:xfrm>
          <a:custGeom>
            <a:avLst/>
            <a:gdLst/>
            <a:ahLst/>
            <a:cxnLst/>
            <a:rect l="l" t="t" r="r" b="b"/>
            <a:pathLst>
              <a:path w="1652270" h="2051685">
                <a:moveTo>
                  <a:pt x="1652009" y="2051304"/>
                </a:moveTo>
                <a:lnTo>
                  <a:pt x="1652009" y="0"/>
                </a:lnTo>
                <a:lnTo>
                  <a:pt x="0" y="0"/>
                </a:lnTo>
                <a:lnTo>
                  <a:pt x="0" y="2051304"/>
                </a:lnTo>
                <a:lnTo>
                  <a:pt x="10668" y="2051304"/>
                </a:lnTo>
                <a:lnTo>
                  <a:pt x="10668" y="24384"/>
                </a:lnTo>
                <a:lnTo>
                  <a:pt x="22860" y="12192"/>
                </a:lnTo>
                <a:lnTo>
                  <a:pt x="22860" y="24384"/>
                </a:lnTo>
                <a:lnTo>
                  <a:pt x="1627625" y="24384"/>
                </a:lnTo>
                <a:lnTo>
                  <a:pt x="1627625" y="12192"/>
                </a:lnTo>
                <a:lnTo>
                  <a:pt x="1639817" y="24384"/>
                </a:lnTo>
                <a:lnTo>
                  <a:pt x="1639817" y="2051304"/>
                </a:lnTo>
                <a:lnTo>
                  <a:pt x="1652009" y="2051304"/>
                </a:lnTo>
                <a:close/>
              </a:path>
              <a:path w="1652270" h="2051685">
                <a:moveTo>
                  <a:pt x="22860" y="24384"/>
                </a:moveTo>
                <a:lnTo>
                  <a:pt x="22860" y="12192"/>
                </a:lnTo>
                <a:lnTo>
                  <a:pt x="10668" y="24384"/>
                </a:lnTo>
                <a:lnTo>
                  <a:pt x="22860" y="24384"/>
                </a:lnTo>
                <a:close/>
              </a:path>
              <a:path w="1652270" h="2051685">
                <a:moveTo>
                  <a:pt x="22860" y="2028444"/>
                </a:moveTo>
                <a:lnTo>
                  <a:pt x="22860" y="24384"/>
                </a:lnTo>
                <a:lnTo>
                  <a:pt x="10668" y="24384"/>
                </a:lnTo>
                <a:lnTo>
                  <a:pt x="10668" y="2028444"/>
                </a:lnTo>
                <a:lnTo>
                  <a:pt x="22860" y="2028444"/>
                </a:lnTo>
                <a:close/>
              </a:path>
              <a:path w="1652270" h="2051685">
                <a:moveTo>
                  <a:pt x="1639817" y="2028444"/>
                </a:moveTo>
                <a:lnTo>
                  <a:pt x="10668" y="2028444"/>
                </a:lnTo>
                <a:lnTo>
                  <a:pt x="22860" y="2039112"/>
                </a:lnTo>
                <a:lnTo>
                  <a:pt x="22860" y="2051304"/>
                </a:lnTo>
                <a:lnTo>
                  <a:pt x="1627625" y="2051304"/>
                </a:lnTo>
                <a:lnTo>
                  <a:pt x="1627625" y="2039112"/>
                </a:lnTo>
                <a:lnTo>
                  <a:pt x="1639817" y="2028444"/>
                </a:lnTo>
                <a:close/>
              </a:path>
              <a:path w="1652270" h="2051685">
                <a:moveTo>
                  <a:pt x="22860" y="2051304"/>
                </a:moveTo>
                <a:lnTo>
                  <a:pt x="22860" y="2039112"/>
                </a:lnTo>
                <a:lnTo>
                  <a:pt x="10668" y="2028444"/>
                </a:lnTo>
                <a:lnTo>
                  <a:pt x="10668" y="2051304"/>
                </a:lnTo>
                <a:lnTo>
                  <a:pt x="22860" y="2051304"/>
                </a:lnTo>
                <a:close/>
              </a:path>
              <a:path w="1652270" h="2051685">
                <a:moveTo>
                  <a:pt x="1639817" y="24384"/>
                </a:moveTo>
                <a:lnTo>
                  <a:pt x="1627625" y="12192"/>
                </a:lnTo>
                <a:lnTo>
                  <a:pt x="1627625" y="24384"/>
                </a:lnTo>
                <a:lnTo>
                  <a:pt x="1639817" y="24384"/>
                </a:lnTo>
                <a:close/>
              </a:path>
              <a:path w="1652270" h="2051685">
                <a:moveTo>
                  <a:pt x="1639817" y="2028444"/>
                </a:moveTo>
                <a:lnTo>
                  <a:pt x="1639817" y="24384"/>
                </a:lnTo>
                <a:lnTo>
                  <a:pt x="1627625" y="24384"/>
                </a:lnTo>
                <a:lnTo>
                  <a:pt x="1627625" y="2028444"/>
                </a:lnTo>
                <a:lnTo>
                  <a:pt x="1639817" y="2028444"/>
                </a:lnTo>
                <a:close/>
              </a:path>
              <a:path w="1652270" h="2051685">
                <a:moveTo>
                  <a:pt x="1639817" y="2051304"/>
                </a:moveTo>
                <a:lnTo>
                  <a:pt x="1639817" y="2028444"/>
                </a:lnTo>
                <a:lnTo>
                  <a:pt x="1627625" y="2039112"/>
                </a:lnTo>
                <a:lnTo>
                  <a:pt x="1627625" y="2051304"/>
                </a:lnTo>
                <a:lnTo>
                  <a:pt x="1639817" y="2051304"/>
                </a:lnTo>
                <a:close/>
              </a:path>
            </a:pathLst>
          </a:custGeom>
          <a:solidFill>
            <a:srgbClr val="7F7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231260" y="4897374"/>
            <a:ext cx="1629410" cy="0"/>
          </a:xfrm>
          <a:custGeom>
            <a:avLst/>
            <a:gdLst/>
            <a:ahLst/>
            <a:cxnLst/>
            <a:rect l="l" t="t" r="r" b="b"/>
            <a:pathLst>
              <a:path w="1629410">
                <a:moveTo>
                  <a:pt x="0" y="0"/>
                </a:moveTo>
                <a:lnTo>
                  <a:pt x="1629149" y="0"/>
                </a:lnTo>
              </a:path>
            </a:pathLst>
          </a:custGeom>
          <a:ln w="25908">
            <a:solidFill>
              <a:srgbClr val="7F7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387728" y="4861049"/>
            <a:ext cx="96837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78105">
              <a:lnSpc>
                <a:spcPct val="132700"/>
              </a:lnSpc>
              <a:spcBef>
                <a:spcPts val="100"/>
              </a:spcBef>
            </a:pPr>
            <a:r>
              <a:rPr sz="1500" spc="-5" dirty="0">
                <a:latin typeface="Arial"/>
                <a:cs typeface="Arial"/>
              </a:rPr>
              <a:t>id </a:t>
            </a:r>
            <a:r>
              <a:rPr sz="1500" dirty="0">
                <a:latin typeface="Arial"/>
                <a:cs typeface="Arial"/>
              </a:rPr>
              <a:t>: long  ad :</a:t>
            </a:r>
            <a:r>
              <a:rPr sz="1500" spc="-80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String</a:t>
            </a:r>
            <a:endParaRPr sz="1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20"/>
              </a:spcBef>
            </a:pPr>
            <a:r>
              <a:rPr sz="1500" dirty="0">
                <a:latin typeface="Arial"/>
                <a:cs typeface="Arial"/>
              </a:rPr>
              <a:t>derece :</a:t>
            </a:r>
            <a:r>
              <a:rPr sz="1500" spc="-105" dirty="0">
                <a:latin typeface="Arial"/>
                <a:cs typeface="Arial"/>
              </a:rPr>
              <a:t> </a:t>
            </a:r>
            <a:r>
              <a:rPr sz="1500" dirty="0">
                <a:latin typeface="Arial"/>
                <a:cs typeface="Arial"/>
              </a:rPr>
              <a:t>int</a:t>
            </a:r>
            <a:endParaRPr sz="15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19376" y="4513578"/>
            <a:ext cx="43942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5" dirty="0">
                <a:solidFill>
                  <a:srgbClr val="7F7F00"/>
                </a:solidFill>
                <a:latin typeface="Arial"/>
                <a:cs typeface="Arial"/>
              </a:rPr>
              <a:t>P</a:t>
            </a:r>
            <a:r>
              <a:rPr sz="1500" dirty="0">
                <a:solidFill>
                  <a:srgbClr val="7F7F00"/>
                </a:solidFill>
                <a:latin typeface="Arial"/>
                <a:cs typeface="Arial"/>
              </a:rPr>
              <a:t>o</a:t>
            </a:r>
            <a:r>
              <a:rPr sz="1500" spc="-5" dirty="0">
                <a:solidFill>
                  <a:srgbClr val="7F7F00"/>
                </a:solidFill>
                <a:latin typeface="Arial"/>
                <a:cs typeface="Arial"/>
              </a:rPr>
              <a:t>li</a:t>
            </a:r>
            <a:r>
              <a:rPr sz="1500" dirty="0">
                <a:solidFill>
                  <a:srgbClr val="7F7F00"/>
                </a:solidFill>
                <a:latin typeface="Arial"/>
                <a:cs typeface="Arial"/>
              </a:rPr>
              <a:t>s</a:t>
            </a:r>
            <a:endParaRPr sz="15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220592" y="1976627"/>
            <a:ext cx="1691639" cy="845819"/>
          </a:xfrm>
          <a:custGeom>
            <a:avLst/>
            <a:gdLst/>
            <a:ahLst/>
            <a:cxnLst/>
            <a:rect l="l" t="t" r="r" b="b"/>
            <a:pathLst>
              <a:path w="1691639" h="845819">
                <a:moveTo>
                  <a:pt x="1691633" y="845820"/>
                </a:moveTo>
                <a:lnTo>
                  <a:pt x="1691633" y="0"/>
                </a:lnTo>
                <a:lnTo>
                  <a:pt x="0" y="0"/>
                </a:lnTo>
                <a:lnTo>
                  <a:pt x="0" y="845820"/>
                </a:lnTo>
                <a:lnTo>
                  <a:pt x="10668" y="845820"/>
                </a:lnTo>
                <a:lnTo>
                  <a:pt x="10668" y="24384"/>
                </a:lnTo>
                <a:lnTo>
                  <a:pt x="22860" y="12192"/>
                </a:lnTo>
                <a:lnTo>
                  <a:pt x="22860" y="24384"/>
                </a:lnTo>
                <a:lnTo>
                  <a:pt x="1667249" y="24384"/>
                </a:lnTo>
                <a:lnTo>
                  <a:pt x="1667249" y="12192"/>
                </a:lnTo>
                <a:lnTo>
                  <a:pt x="1679441" y="24384"/>
                </a:lnTo>
                <a:lnTo>
                  <a:pt x="1679441" y="845820"/>
                </a:lnTo>
                <a:lnTo>
                  <a:pt x="1691633" y="845820"/>
                </a:lnTo>
                <a:close/>
              </a:path>
              <a:path w="1691639" h="845819">
                <a:moveTo>
                  <a:pt x="22860" y="24384"/>
                </a:moveTo>
                <a:lnTo>
                  <a:pt x="22860" y="12192"/>
                </a:lnTo>
                <a:lnTo>
                  <a:pt x="10668" y="24384"/>
                </a:lnTo>
                <a:lnTo>
                  <a:pt x="22860" y="24384"/>
                </a:lnTo>
                <a:close/>
              </a:path>
              <a:path w="1691639" h="845819">
                <a:moveTo>
                  <a:pt x="22860" y="821436"/>
                </a:moveTo>
                <a:lnTo>
                  <a:pt x="22860" y="24384"/>
                </a:lnTo>
                <a:lnTo>
                  <a:pt x="10668" y="24384"/>
                </a:lnTo>
                <a:lnTo>
                  <a:pt x="10668" y="821436"/>
                </a:lnTo>
                <a:lnTo>
                  <a:pt x="22860" y="821436"/>
                </a:lnTo>
                <a:close/>
              </a:path>
              <a:path w="1691639" h="845819">
                <a:moveTo>
                  <a:pt x="1679441" y="821436"/>
                </a:moveTo>
                <a:lnTo>
                  <a:pt x="10668" y="821436"/>
                </a:lnTo>
                <a:lnTo>
                  <a:pt x="22860" y="833628"/>
                </a:lnTo>
                <a:lnTo>
                  <a:pt x="22860" y="845820"/>
                </a:lnTo>
                <a:lnTo>
                  <a:pt x="1667249" y="845820"/>
                </a:lnTo>
                <a:lnTo>
                  <a:pt x="1667249" y="833628"/>
                </a:lnTo>
                <a:lnTo>
                  <a:pt x="1679441" y="821436"/>
                </a:lnTo>
                <a:close/>
              </a:path>
              <a:path w="1691639" h="845819">
                <a:moveTo>
                  <a:pt x="22860" y="845820"/>
                </a:moveTo>
                <a:lnTo>
                  <a:pt x="22860" y="833628"/>
                </a:lnTo>
                <a:lnTo>
                  <a:pt x="10668" y="821436"/>
                </a:lnTo>
                <a:lnTo>
                  <a:pt x="10668" y="845820"/>
                </a:lnTo>
                <a:lnTo>
                  <a:pt x="22860" y="845820"/>
                </a:lnTo>
                <a:close/>
              </a:path>
              <a:path w="1691639" h="845819">
                <a:moveTo>
                  <a:pt x="1679441" y="24384"/>
                </a:moveTo>
                <a:lnTo>
                  <a:pt x="1667249" y="12192"/>
                </a:lnTo>
                <a:lnTo>
                  <a:pt x="1667249" y="24384"/>
                </a:lnTo>
                <a:lnTo>
                  <a:pt x="1679441" y="24384"/>
                </a:lnTo>
                <a:close/>
              </a:path>
              <a:path w="1691639" h="845819">
                <a:moveTo>
                  <a:pt x="1679441" y="821436"/>
                </a:moveTo>
                <a:lnTo>
                  <a:pt x="1679441" y="24384"/>
                </a:lnTo>
                <a:lnTo>
                  <a:pt x="1667249" y="24384"/>
                </a:lnTo>
                <a:lnTo>
                  <a:pt x="1667249" y="821436"/>
                </a:lnTo>
                <a:lnTo>
                  <a:pt x="1679441" y="821436"/>
                </a:lnTo>
                <a:close/>
              </a:path>
              <a:path w="1691639" h="845819">
                <a:moveTo>
                  <a:pt x="1679441" y="845820"/>
                </a:moveTo>
                <a:lnTo>
                  <a:pt x="1679441" y="821436"/>
                </a:lnTo>
                <a:lnTo>
                  <a:pt x="1667249" y="833628"/>
                </a:lnTo>
                <a:lnTo>
                  <a:pt x="1667249" y="845820"/>
                </a:lnTo>
                <a:lnTo>
                  <a:pt x="1679441" y="845820"/>
                </a:lnTo>
                <a:close/>
              </a:path>
            </a:pathLst>
          </a:custGeom>
          <a:solidFill>
            <a:srgbClr val="7F7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537080" y="2191003"/>
            <a:ext cx="100393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10" dirty="0">
                <a:solidFill>
                  <a:srgbClr val="7F7F00"/>
                </a:solidFill>
                <a:latin typeface="Arial"/>
                <a:cs typeface="Arial"/>
              </a:rPr>
              <a:t>Trafik</a:t>
            </a:r>
            <a:r>
              <a:rPr sz="1500" spc="-90" dirty="0">
                <a:solidFill>
                  <a:srgbClr val="7F7F00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7F7F00"/>
                </a:solidFill>
                <a:latin typeface="Arial"/>
                <a:cs typeface="Arial"/>
              </a:rPr>
              <a:t>Polisi</a:t>
            </a:r>
            <a:endParaRPr sz="15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100946" y="1786127"/>
            <a:ext cx="2208530" cy="1728968"/>
          </a:xfrm>
          <a:custGeom>
            <a:avLst/>
            <a:gdLst/>
            <a:ahLst/>
            <a:cxnLst/>
            <a:rect l="l" t="t" r="r" b="b"/>
            <a:pathLst>
              <a:path w="2208529" h="1629410">
                <a:moveTo>
                  <a:pt x="2208276" y="1629156"/>
                </a:moveTo>
                <a:lnTo>
                  <a:pt x="2208276" y="0"/>
                </a:lnTo>
                <a:lnTo>
                  <a:pt x="0" y="0"/>
                </a:lnTo>
                <a:lnTo>
                  <a:pt x="0" y="1629156"/>
                </a:lnTo>
                <a:lnTo>
                  <a:pt x="12192" y="1629156"/>
                </a:lnTo>
                <a:lnTo>
                  <a:pt x="12192" y="22860"/>
                </a:lnTo>
                <a:lnTo>
                  <a:pt x="22860" y="10668"/>
                </a:lnTo>
                <a:lnTo>
                  <a:pt x="22860" y="22860"/>
                </a:lnTo>
                <a:lnTo>
                  <a:pt x="2183892" y="22860"/>
                </a:lnTo>
                <a:lnTo>
                  <a:pt x="2183892" y="10668"/>
                </a:lnTo>
                <a:lnTo>
                  <a:pt x="2196084" y="22860"/>
                </a:lnTo>
                <a:lnTo>
                  <a:pt x="2196084" y="1629156"/>
                </a:lnTo>
                <a:lnTo>
                  <a:pt x="2208276" y="1629156"/>
                </a:lnTo>
                <a:close/>
              </a:path>
              <a:path w="2208529" h="1629410">
                <a:moveTo>
                  <a:pt x="22860" y="22860"/>
                </a:moveTo>
                <a:lnTo>
                  <a:pt x="22860" y="10668"/>
                </a:lnTo>
                <a:lnTo>
                  <a:pt x="12192" y="22860"/>
                </a:lnTo>
                <a:lnTo>
                  <a:pt x="22860" y="22860"/>
                </a:lnTo>
                <a:close/>
              </a:path>
              <a:path w="2208529" h="1629410">
                <a:moveTo>
                  <a:pt x="22860" y="1604772"/>
                </a:moveTo>
                <a:lnTo>
                  <a:pt x="22860" y="22860"/>
                </a:lnTo>
                <a:lnTo>
                  <a:pt x="12192" y="22860"/>
                </a:lnTo>
                <a:lnTo>
                  <a:pt x="12192" y="1604772"/>
                </a:lnTo>
                <a:lnTo>
                  <a:pt x="22860" y="1604772"/>
                </a:lnTo>
                <a:close/>
              </a:path>
              <a:path w="2208529" h="1629410">
                <a:moveTo>
                  <a:pt x="2196084" y="1604772"/>
                </a:moveTo>
                <a:lnTo>
                  <a:pt x="12192" y="1604772"/>
                </a:lnTo>
                <a:lnTo>
                  <a:pt x="22860" y="1616964"/>
                </a:lnTo>
                <a:lnTo>
                  <a:pt x="22860" y="1629156"/>
                </a:lnTo>
                <a:lnTo>
                  <a:pt x="2183892" y="1629156"/>
                </a:lnTo>
                <a:lnTo>
                  <a:pt x="2183892" y="1616964"/>
                </a:lnTo>
                <a:lnTo>
                  <a:pt x="2196084" y="1604772"/>
                </a:lnTo>
                <a:close/>
              </a:path>
              <a:path w="2208529" h="1629410">
                <a:moveTo>
                  <a:pt x="22860" y="1629156"/>
                </a:moveTo>
                <a:lnTo>
                  <a:pt x="22860" y="1616964"/>
                </a:lnTo>
                <a:lnTo>
                  <a:pt x="12192" y="1604772"/>
                </a:lnTo>
                <a:lnTo>
                  <a:pt x="12192" y="1629156"/>
                </a:lnTo>
                <a:lnTo>
                  <a:pt x="22860" y="1629156"/>
                </a:lnTo>
                <a:close/>
              </a:path>
              <a:path w="2208529" h="1629410">
                <a:moveTo>
                  <a:pt x="2196084" y="22860"/>
                </a:moveTo>
                <a:lnTo>
                  <a:pt x="2183892" y="10668"/>
                </a:lnTo>
                <a:lnTo>
                  <a:pt x="2183892" y="22860"/>
                </a:lnTo>
                <a:lnTo>
                  <a:pt x="2196084" y="22860"/>
                </a:lnTo>
                <a:close/>
              </a:path>
              <a:path w="2208529" h="1629410">
                <a:moveTo>
                  <a:pt x="2196084" y="1604772"/>
                </a:moveTo>
                <a:lnTo>
                  <a:pt x="2196084" y="22860"/>
                </a:lnTo>
                <a:lnTo>
                  <a:pt x="2183892" y="22860"/>
                </a:lnTo>
                <a:lnTo>
                  <a:pt x="2183892" y="1604772"/>
                </a:lnTo>
                <a:lnTo>
                  <a:pt x="2196084" y="1604772"/>
                </a:lnTo>
                <a:close/>
              </a:path>
              <a:path w="2208529" h="1629410">
                <a:moveTo>
                  <a:pt x="2196084" y="1629156"/>
                </a:moveTo>
                <a:lnTo>
                  <a:pt x="2196084" y="1604772"/>
                </a:lnTo>
                <a:lnTo>
                  <a:pt x="2183892" y="1616964"/>
                </a:lnTo>
                <a:lnTo>
                  <a:pt x="2183892" y="1629156"/>
                </a:lnTo>
                <a:lnTo>
                  <a:pt x="2196084" y="1629156"/>
                </a:lnTo>
                <a:close/>
              </a:path>
            </a:pathLst>
          </a:custGeom>
          <a:solidFill>
            <a:srgbClr val="7F7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113138" y="2276094"/>
            <a:ext cx="2184400" cy="0"/>
          </a:xfrm>
          <a:custGeom>
            <a:avLst/>
            <a:gdLst/>
            <a:ahLst/>
            <a:cxnLst/>
            <a:rect l="l" t="t" r="r" b="b"/>
            <a:pathLst>
              <a:path w="2184400">
                <a:moveTo>
                  <a:pt x="0" y="0"/>
                </a:moveTo>
                <a:lnTo>
                  <a:pt x="2183892" y="0"/>
                </a:lnTo>
              </a:path>
            </a:pathLst>
          </a:custGeom>
          <a:ln w="25908">
            <a:solidFill>
              <a:srgbClr val="7F7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655183" y="1874011"/>
            <a:ext cx="112395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65" dirty="0">
                <a:solidFill>
                  <a:srgbClr val="7F7F00"/>
                </a:solidFill>
                <a:latin typeface="Arial"/>
                <a:cs typeface="Arial"/>
              </a:rPr>
              <a:t>T</a:t>
            </a:r>
            <a:r>
              <a:rPr sz="1500" dirty="0">
                <a:solidFill>
                  <a:srgbClr val="7F7F00"/>
                </a:solidFill>
                <a:latin typeface="Arial"/>
                <a:cs typeface="Arial"/>
              </a:rPr>
              <a:t>raf</a:t>
            </a:r>
            <a:r>
              <a:rPr sz="1500" spc="-5" dirty="0">
                <a:solidFill>
                  <a:srgbClr val="7F7F00"/>
                </a:solidFill>
                <a:latin typeface="Arial"/>
                <a:cs typeface="Arial"/>
              </a:rPr>
              <a:t>i</a:t>
            </a:r>
            <a:r>
              <a:rPr sz="1500" spc="5" dirty="0">
                <a:solidFill>
                  <a:srgbClr val="7F7F00"/>
                </a:solidFill>
                <a:latin typeface="Arial"/>
                <a:cs typeface="Arial"/>
              </a:rPr>
              <a:t>k</a:t>
            </a:r>
            <a:r>
              <a:rPr sz="1500" spc="-10" dirty="0">
                <a:solidFill>
                  <a:srgbClr val="7F7F00"/>
                </a:solidFill>
                <a:latin typeface="Arial"/>
                <a:cs typeface="Arial"/>
              </a:rPr>
              <a:t>R</a:t>
            </a:r>
            <a:r>
              <a:rPr sz="1500" dirty="0">
                <a:solidFill>
                  <a:srgbClr val="7F7F00"/>
                </a:solidFill>
                <a:latin typeface="Arial"/>
                <a:cs typeface="Arial"/>
              </a:rPr>
              <a:t>apor</a:t>
            </a:r>
            <a:r>
              <a:rPr sz="1500" spc="-5" dirty="0">
                <a:solidFill>
                  <a:srgbClr val="7F7F00"/>
                </a:solidFill>
                <a:latin typeface="Arial"/>
                <a:cs typeface="Arial"/>
              </a:rPr>
              <a:t>u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100946" y="4806696"/>
            <a:ext cx="2208530" cy="1651000"/>
          </a:xfrm>
          <a:custGeom>
            <a:avLst/>
            <a:gdLst/>
            <a:ahLst/>
            <a:cxnLst/>
            <a:rect l="l" t="t" r="r" b="b"/>
            <a:pathLst>
              <a:path w="2208529" h="1651000">
                <a:moveTo>
                  <a:pt x="2208276" y="1650492"/>
                </a:moveTo>
                <a:lnTo>
                  <a:pt x="2208276" y="0"/>
                </a:lnTo>
                <a:lnTo>
                  <a:pt x="0" y="0"/>
                </a:lnTo>
                <a:lnTo>
                  <a:pt x="0" y="1650492"/>
                </a:lnTo>
                <a:lnTo>
                  <a:pt x="12192" y="1650492"/>
                </a:lnTo>
                <a:lnTo>
                  <a:pt x="12192" y="22860"/>
                </a:lnTo>
                <a:lnTo>
                  <a:pt x="22860" y="10668"/>
                </a:lnTo>
                <a:lnTo>
                  <a:pt x="22860" y="22860"/>
                </a:lnTo>
                <a:lnTo>
                  <a:pt x="2183892" y="22860"/>
                </a:lnTo>
                <a:lnTo>
                  <a:pt x="2183892" y="10668"/>
                </a:lnTo>
                <a:lnTo>
                  <a:pt x="2196084" y="22860"/>
                </a:lnTo>
                <a:lnTo>
                  <a:pt x="2196084" y="1650492"/>
                </a:lnTo>
                <a:lnTo>
                  <a:pt x="2208276" y="1650492"/>
                </a:lnTo>
                <a:close/>
              </a:path>
              <a:path w="2208529" h="1651000">
                <a:moveTo>
                  <a:pt x="22860" y="22860"/>
                </a:moveTo>
                <a:lnTo>
                  <a:pt x="22860" y="10668"/>
                </a:lnTo>
                <a:lnTo>
                  <a:pt x="12192" y="22860"/>
                </a:lnTo>
                <a:lnTo>
                  <a:pt x="22860" y="22860"/>
                </a:lnTo>
                <a:close/>
              </a:path>
              <a:path w="2208529" h="1651000">
                <a:moveTo>
                  <a:pt x="22860" y="1627632"/>
                </a:moveTo>
                <a:lnTo>
                  <a:pt x="22860" y="22860"/>
                </a:lnTo>
                <a:lnTo>
                  <a:pt x="12192" y="22860"/>
                </a:lnTo>
                <a:lnTo>
                  <a:pt x="12192" y="1627632"/>
                </a:lnTo>
                <a:lnTo>
                  <a:pt x="22860" y="1627632"/>
                </a:lnTo>
                <a:close/>
              </a:path>
              <a:path w="2208529" h="1651000">
                <a:moveTo>
                  <a:pt x="2196084" y="1627632"/>
                </a:moveTo>
                <a:lnTo>
                  <a:pt x="12192" y="1627632"/>
                </a:lnTo>
                <a:lnTo>
                  <a:pt x="22860" y="1638300"/>
                </a:lnTo>
                <a:lnTo>
                  <a:pt x="22860" y="1650492"/>
                </a:lnTo>
                <a:lnTo>
                  <a:pt x="2183892" y="1650492"/>
                </a:lnTo>
                <a:lnTo>
                  <a:pt x="2183892" y="1638300"/>
                </a:lnTo>
                <a:lnTo>
                  <a:pt x="2196084" y="1627632"/>
                </a:lnTo>
                <a:close/>
              </a:path>
              <a:path w="2208529" h="1651000">
                <a:moveTo>
                  <a:pt x="22860" y="1650492"/>
                </a:moveTo>
                <a:lnTo>
                  <a:pt x="22860" y="1638300"/>
                </a:lnTo>
                <a:lnTo>
                  <a:pt x="12192" y="1627632"/>
                </a:lnTo>
                <a:lnTo>
                  <a:pt x="12192" y="1650492"/>
                </a:lnTo>
                <a:lnTo>
                  <a:pt x="22860" y="1650492"/>
                </a:lnTo>
                <a:close/>
              </a:path>
              <a:path w="2208529" h="1651000">
                <a:moveTo>
                  <a:pt x="2196084" y="22860"/>
                </a:moveTo>
                <a:lnTo>
                  <a:pt x="2183892" y="10668"/>
                </a:lnTo>
                <a:lnTo>
                  <a:pt x="2183892" y="22860"/>
                </a:lnTo>
                <a:lnTo>
                  <a:pt x="2196084" y="22860"/>
                </a:lnTo>
                <a:close/>
              </a:path>
              <a:path w="2208529" h="1651000">
                <a:moveTo>
                  <a:pt x="2196084" y="1627632"/>
                </a:moveTo>
                <a:lnTo>
                  <a:pt x="2196084" y="22860"/>
                </a:lnTo>
                <a:lnTo>
                  <a:pt x="2183892" y="22860"/>
                </a:lnTo>
                <a:lnTo>
                  <a:pt x="2183892" y="1627632"/>
                </a:lnTo>
                <a:lnTo>
                  <a:pt x="2196084" y="1627632"/>
                </a:lnTo>
                <a:close/>
              </a:path>
              <a:path w="2208529" h="1651000">
                <a:moveTo>
                  <a:pt x="2196084" y="1650492"/>
                </a:moveTo>
                <a:lnTo>
                  <a:pt x="2196084" y="1627632"/>
                </a:lnTo>
                <a:lnTo>
                  <a:pt x="2183892" y="1638300"/>
                </a:lnTo>
                <a:lnTo>
                  <a:pt x="2183892" y="1650492"/>
                </a:lnTo>
                <a:lnTo>
                  <a:pt x="2196084" y="1650492"/>
                </a:lnTo>
                <a:close/>
              </a:path>
            </a:pathLst>
          </a:custGeom>
          <a:solidFill>
            <a:srgbClr val="7F7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113138" y="5299710"/>
            <a:ext cx="2184400" cy="0"/>
          </a:xfrm>
          <a:custGeom>
            <a:avLst/>
            <a:gdLst/>
            <a:ahLst/>
            <a:cxnLst/>
            <a:rect l="l" t="t" r="r" b="b"/>
            <a:pathLst>
              <a:path w="2184400">
                <a:moveTo>
                  <a:pt x="0" y="0"/>
                </a:moveTo>
                <a:lnTo>
                  <a:pt x="2183892" y="0"/>
                </a:lnTo>
              </a:path>
            </a:pathLst>
          </a:custGeom>
          <a:ln w="25908">
            <a:solidFill>
              <a:srgbClr val="7F7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4319903" y="5257289"/>
            <a:ext cx="1919157" cy="96641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4000"/>
              </a:lnSpc>
              <a:spcBef>
                <a:spcPts val="100"/>
              </a:spcBef>
            </a:pPr>
            <a:r>
              <a:rPr sz="1500" spc="-5" dirty="0">
                <a:latin typeface="Arial"/>
                <a:cs typeface="Arial"/>
              </a:rPr>
              <a:t>id </a:t>
            </a:r>
            <a:r>
              <a:rPr sz="1500" dirty="0">
                <a:latin typeface="Arial"/>
                <a:cs typeface="Arial"/>
              </a:rPr>
              <a:t>: long  </a:t>
            </a:r>
            <a:endParaRPr lang="tr-TR" sz="1500" dirty="0">
              <a:latin typeface="Arial"/>
              <a:cs typeface="Arial"/>
            </a:endParaRPr>
          </a:p>
          <a:p>
            <a:pPr marL="12700" marR="5080">
              <a:lnSpc>
                <a:spcPct val="134000"/>
              </a:lnSpc>
              <a:spcBef>
                <a:spcPts val="100"/>
              </a:spcBef>
            </a:pPr>
            <a:r>
              <a:rPr sz="1500" dirty="0" err="1">
                <a:latin typeface="Arial"/>
                <a:cs typeface="Arial"/>
              </a:rPr>
              <a:t>tanım</a:t>
            </a:r>
            <a:r>
              <a:rPr sz="1500" dirty="0">
                <a:latin typeface="Arial"/>
                <a:cs typeface="Arial"/>
              </a:rPr>
              <a:t>:</a:t>
            </a:r>
            <a:r>
              <a:rPr sz="1500" spc="-90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String</a:t>
            </a:r>
            <a:endParaRPr lang="tr-TR" sz="1500" spc="-5" dirty="0">
              <a:latin typeface="Arial"/>
              <a:cs typeface="Arial"/>
            </a:endParaRPr>
          </a:p>
          <a:p>
            <a:pPr marL="12700" marR="5080">
              <a:lnSpc>
                <a:spcPct val="134000"/>
              </a:lnSpc>
              <a:spcBef>
                <a:spcPts val="100"/>
              </a:spcBef>
            </a:pPr>
            <a:r>
              <a:rPr lang="tr-TR" sz="1500" spc="-5" dirty="0" err="1">
                <a:latin typeface="Arial"/>
                <a:cs typeface="Arial"/>
              </a:rPr>
              <a:t>cezaMiktarı</a:t>
            </a:r>
            <a:r>
              <a:rPr lang="tr-TR" sz="1500" spc="-5" dirty="0">
                <a:latin typeface="Arial"/>
                <a:cs typeface="Arial"/>
              </a:rPr>
              <a:t>: </a:t>
            </a:r>
            <a:r>
              <a:rPr lang="tr-TR" sz="1500" spc="-5" dirty="0" err="1">
                <a:latin typeface="Arial"/>
                <a:cs typeface="Arial"/>
              </a:rPr>
              <a:t>double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848731" y="4915913"/>
            <a:ext cx="47117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10" dirty="0">
                <a:solidFill>
                  <a:srgbClr val="7F7F00"/>
                </a:solidFill>
                <a:latin typeface="Arial"/>
                <a:cs typeface="Arial"/>
              </a:rPr>
              <a:t>C</a:t>
            </a:r>
            <a:r>
              <a:rPr sz="1500" dirty="0">
                <a:solidFill>
                  <a:srgbClr val="7F7F00"/>
                </a:solidFill>
                <a:latin typeface="Arial"/>
                <a:cs typeface="Arial"/>
              </a:rPr>
              <a:t>e</a:t>
            </a:r>
            <a:r>
              <a:rPr sz="1500" spc="5" dirty="0">
                <a:solidFill>
                  <a:srgbClr val="7F7F00"/>
                </a:solidFill>
                <a:latin typeface="Arial"/>
                <a:cs typeface="Arial"/>
              </a:rPr>
              <a:t>z</a:t>
            </a:r>
            <a:r>
              <a:rPr sz="1500" spc="-5" dirty="0">
                <a:solidFill>
                  <a:srgbClr val="7F7F00"/>
                </a:solidFill>
                <a:latin typeface="Arial"/>
                <a:cs typeface="Arial"/>
              </a:rPr>
              <a:t>a</a:t>
            </a:r>
            <a:endParaRPr sz="15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769214" y="1786127"/>
            <a:ext cx="1704339" cy="1629410"/>
          </a:xfrm>
          <a:custGeom>
            <a:avLst/>
            <a:gdLst/>
            <a:ahLst/>
            <a:cxnLst/>
            <a:rect l="l" t="t" r="r" b="b"/>
            <a:pathLst>
              <a:path w="1704340" h="1629410">
                <a:moveTo>
                  <a:pt x="1703832" y="1629156"/>
                </a:moveTo>
                <a:lnTo>
                  <a:pt x="1703832" y="0"/>
                </a:lnTo>
                <a:lnTo>
                  <a:pt x="0" y="0"/>
                </a:lnTo>
                <a:lnTo>
                  <a:pt x="0" y="1629156"/>
                </a:lnTo>
                <a:lnTo>
                  <a:pt x="12192" y="1629156"/>
                </a:lnTo>
                <a:lnTo>
                  <a:pt x="12192" y="22860"/>
                </a:lnTo>
                <a:lnTo>
                  <a:pt x="24384" y="10668"/>
                </a:lnTo>
                <a:lnTo>
                  <a:pt x="24384" y="22860"/>
                </a:lnTo>
                <a:lnTo>
                  <a:pt x="1680972" y="22860"/>
                </a:lnTo>
                <a:lnTo>
                  <a:pt x="1680972" y="10668"/>
                </a:lnTo>
                <a:lnTo>
                  <a:pt x="1691640" y="22860"/>
                </a:lnTo>
                <a:lnTo>
                  <a:pt x="1691640" y="1629156"/>
                </a:lnTo>
                <a:lnTo>
                  <a:pt x="1703832" y="1629156"/>
                </a:lnTo>
                <a:close/>
              </a:path>
              <a:path w="1704340" h="1629410">
                <a:moveTo>
                  <a:pt x="24384" y="22860"/>
                </a:moveTo>
                <a:lnTo>
                  <a:pt x="24384" y="10668"/>
                </a:lnTo>
                <a:lnTo>
                  <a:pt x="12192" y="22860"/>
                </a:lnTo>
                <a:lnTo>
                  <a:pt x="24384" y="22860"/>
                </a:lnTo>
                <a:close/>
              </a:path>
              <a:path w="1704340" h="1629410">
                <a:moveTo>
                  <a:pt x="24384" y="1604772"/>
                </a:moveTo>
                <a:lnTo>
                  <a:pt x="24384" y="22860"/>
                </a:lnTo>
                <a:lnTo>
                  <a:pt x="12192" y="22860"/>
                </a:lnTo>
                <a:lnTo>
                  <a:pt x="12192" y="1604772"/>
                </a:lnTo>
                <a:lnTo>
                  <a:pt x="24384" y="1604772"/>
                </a:lnTo>
                <a:close/>
              </a:path>
              <a:path w="1704340" h="1629410">
                <a:moveTo>
                  <a:pt x="1691640" y="1604772"/>
                </a:moveTo>
                <a:lnTo>
                  <a:pt x="12192" y="1604772"/>
                </a:lnTo>
                <a:lnTo>
                  <a:pt x="24384" y="1616964"/>
                </a:lnTo>
                <a:lnTo>
                  <a:pt x="24384" y="1629156"/>
                </a:lnTo>
                <a:lnTo>
                  <a:pt x="1680972" y="1629156"/>
                </a:lnTo>
                <a:lnTo>
                  <a:pt x="1680972" y="1616964"/>
                </a:lnTo>
                <a:lnTo>
                  <a:pt x="1691640" y="1604772"/>
                </a:lnTo>
                <a:close/>
              </a:path>
              <a:path w="1704340" h="1629410">
                <a:moveTo>
                  <a:pt x="24384" y="1629156"/>
                </a:moveTo>
                <a:lnTo>
                  <a:pt x="24384" y="1616964"/>
                </a:lnTo>
                <a:lnTo>
                  <a:pt x="12192" y="1604772"/>
                </a:lnTo>
                <a:lnTo>
                  <a:pt x="12192" y="1629156"/>
                </a:lnTo>
                <a:lnTo>
                  <a:pt x="24384" y="1629156"/>
                </a:lnTo>
                <a:close/>
              </a:path>
              <a:path w="1704340" h="1629410">
                <a:moveTo>
                  <a:pt x="1691640" y="22860"/>
                </a:moveTo>
                <a:lnTo>
                  <a:pt x="1680972" y="10668"/>
                </a:lnTo>
                <a:lnTo>
                  <a:pt x="1680972" y="22860"/>
                </a:lnTo>
                <a:lnTo>
                  <a:pt x="1691640" y="22860"/>
                </a:lnTo>
                <a:close/>
              </a:path>
              <a:path w="1704340" h="1629410">
                <a:moveTo>
                  <a:pt x="1691640" y="1604772"/>
                </a:moveTo>
                <a:lnTo>
                  <a:pt x="1691640" y="22860"/>
                </a:lnTo>
                <a:lnTo>
                  <a:pt x="1680972" y="22860"/>
                </a:lnTo>
                <a:lnTo>
                  <a:pt x="1680972" y="1604772"/>
                </a:lnTo>
                <a:lnTo>
                  <a:pt x="1691640" y="1604772"/>
                </a:lnTo>
                <a:close/>
              </a:path>
              <a:path w="1704340" h="1629410">
                <a:moveTo>
                  <a:pt x="1691640" y="1629156"/>
                </a:moveTo>
                <a:lnTo>
                  <a:pt x="1691640" y="1604772"/>
                </a:lnTo>
                <a:lnTo>
                  <a:pt x="1680972" y="1616964"/>
                </a:lnTo>
                <a:lnTo>
                  <a:pt x="1680972" y="1629156"/>
                </a:lnTo>
                <a:lnTo>
                  <a:pt x="1691640" y="1629156"/>
                </a:lnTo>
                <a:close/>
              </a:path>
            </a:pathLst>
          </a:custGeom>
          <a:solidFill>
            <a:srgbClr val="7F7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781407" y="2276094"/>
            <a:ext cx="1679575" cy="0"/>
          </a:xfrm>
          <a:custGeom>
            <a:avLst/>
            <a:gdLst/>
            <a:ahLst/>
            <a:cxnLst/>
            <a:rect l="l" t="t" r="r" b="b"/>
            <a:pathLst>
              <a:path w="1679575">
                <a:moveTo>
                  <a:pt x="0" y="0"/>
                </a:moveTo>
                <a:lnTo>
                  <a:pt x="1679448" y="0"/>
                </a:lnTo>
              </a:path>
            </a:pathLst>
          </a:custGeom>
          <a:ln w="25908">
            <a:solidFill>
              <a:srgbClr val="7F7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7950069" y="2216911"/>
            <a:ext cx="969644" cy="638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4000"/>
              </a:lnSpc>
              <a:spcBef>
                <a:spcPts val="100"/>
              </a:spcBef>
            </a:pPr>
            <a:r>
              <a:rPr sz="1500" spc="-5" dirty="0">
                <a:latin typeface="Arial"/>
                <a:cs typeface="Arial"/>
              </a:rPr>
              <a:t>isim:</a:t>
            </a:r>
            <a:r>
              <a:rPr sz="1500" spc="-55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String  id </a:t>
            </a:r>
            <a:r>
              <a:rPr sz="1500" dirty="0">
                <a:latin typeface="Arial"/>
                <a:cs typeface="Arial"/>
              </a:rPr>
              <a:t>:</a:t>
            </a:r>
            <a:r>
              <a:rPr sz="1500" spc="-35" dirty="0">
                <a:latin typeface="Arial"/>
                <a:cs typeface="Arial"/>
              </a:rPr>
              <a:t> </a:t>
            </a:r>
            <a:r>
              <a:rPr sz="1500" dirty="0">
                <a:latin typeface="Arial"/>
                <a:cs typeface="Arial"/>
              </a:rPr>
              <a:t>long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8259441" y="1874011"/>
            <a:ext cx="50355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5" dirty="0">
                <a:solidFill>
                  <a:srgbClr val="7F7F00"/>
                </a:solidFill>
                <a:latin typeface="Arial"/>
                <a:cs typeface="Arial"/>
              </a:rPr>
              <a:t>S</a:t>
            </a:r>
            <a:r>
              <a:rPr sz="1500" dirty="0">
                <a:solidFill>
                  <a:srgbClr val="7F7F00"/>
                </a:solidFill>
                <a:latin typeface="Arial"/>
                <a:cs typeface="Arial"/>
              </a:rPr>
              <a:t>u</a:t>
            </a:r>
            <a:r>
              <a:rPr sz="1500" spc="5" dirty="0">
                <a:solidFill>
                  <a:srgbClr val="7F7F00"/>
                </a:solidFill>
                <a:latin typeface="Arial"/>
                <a:cs typeface="Arial"/>
              </a:rPr>
              <a:t>ç</a:t>
            </a:r>
            <a:r>
              <a:rPr sz="1500" spc="-5" dirty="0">
                <a:solidFill>
                  <a:srgbClr val="7F7F00"/>
                </a:solidFill>
                <a:latin typeface="Arial"/>
                <a:cs typeface="Arial"/>
              </a:rPr>
              <a:t>lu</a:t>
            </a:r>
            <a:endParaRPr sz="15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398638" y="2276347"/>
            <a:ext cx="31305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solidFill>
                  <a:srgbClr val="0000FF"/>
                </a:solidFill>
                <a:latin typeface="Arial"/>
                <a:cs typeface="Arial"/>
              </a:rPr>
              <a:t>1..</a:t>
            </a:r>
            <a:r>
              <a:rPr sz="1500" spc="-5" dirty="0">
                <a:solidFill>
                  <a:srgbClr val="0000FF"/>
                </a:solidFill>
                <a:latin typeface="Arial"/>
                <a:cs typeface="Arial"/>
              </a:rPr>
              <a:t>*</a:t>
            </a:r>
            <a:endParaRPr sz="15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521826" y="2276347"/>
            <a:ext cx="13144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5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endParaRPr sz="15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209918" y="3786630"/>
            <a:ext cx="803910" cy="6750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9539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solidFill>
                  <a:srgbClr val="0000FF"/>
                </a:solidFill>
                <a:latin typeface="Arial"/>
                <a:cs typeface="Arial"/>
              </a:rPr>
              <a:t>raporlar</a:t>
            </a:r>
            <a:endParaRPr sz="1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10"/>
              </a:spcBef>
            </a:pPr>
            <a:r>
              <a:rPr sz="1500" dirty="0">
                <a:solidFill>
                  <a:srgbClr val="0000FF"/>
                </a:solidFill>
                <a:latin typeface="Arial"/>
                <a:cs typeface="Arial"/>
              </a:rPr>
              <a:t>1..*</a:t>
            </a:r>
            <a:endParaRPr sz="15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027551" y="1874011"/>
            <a:ext cx="77216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solidFill>
                  <a:srgbClr val="0000FF"/>
                </a:solidFill>
                <a:latin typeface="Arial"/>
                <a:cs typeface="Arial"/>
              </a:rPr>
              <a:t>oluşturur</a:t>
            </a:r>
            <a:endParaRPr sz="15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911727" y="2084323"/>
            <a:ext cx="13144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5" dirty="0">
                <a:solidFill>
                  <a:srgbClr val="0000FF"/>
                </a:solidFill>
                <a:latin typeface="Arial"/>
                <a:cs typeface="Arial"/>
              </a:rPr>
              <a:t>1</a:t>
            </a:r>
            <a:endParaRPr sz="150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829175" y="2084323"/>
            <a:ext cx="9969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5" dirty="0">
                <a:solidFill>
                  <a:srgbClr val="0000FF"/>
                </a:solidFill>
                <a:latin typeface="Arial"/>
                <a:cs typeface="Arial"/>
              </a:rPr>
              <a:t>*</a:t>
            </a:r>
            <a:endParaRPr sz="1500">
              <a:latin typeface="Arial"/>
              <a:cs typeface="Arial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2059548" y="2810256"/>
            <a:ext cx="0" cy="1607820"/>
          </a:xfrm>
          <a:custGeom>
            <a:avLst/>
            <a:gdLst/>
            <a:ahLst/>
            <a:cxnLst/>
            <a:rect l="l" t="t" r="r" b="b"/>
            <a:pathLst>
              <a:path h="1607820">
                <a:moveTo>
                  <a:pt x="0" y="0"/>
                </a:moveTo>
                <a:lnTo>
                  <a:pt x="0" y="1607820"/>
                </a:lnTo>
              </a:path>
            </a:pathLst>
          </a:custGeom>
          <a:ln w="25908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929246" y="4168140"/>
            <a:ext cx="259079" cy="250190"/>
          </a:xfrm>
          <a:custGeom>
            <a:avLst/>
            <a:gdLst/>
            <a:ahLst/>
            <a:cxnLst/>
            <a:rect l="l" t="t" r="r" b="b"/>
            <a:pathLst>
              <a:path w="259080" h="250189">
                <a:moveTo>
                  <a:pt x="259080" y="0"/>
                </a:moveTo>
                <a:lnTo>
                  <a:pt x="0" y="0"/>
                </a:lnTo>
                <a:lnTo>
                  <a:pt x="129540" y="249936"/>
                </a:lnTo>
                <a:lnTo>
                  <a:pt x="25908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923150" y="4162044"/>
            <a:ext cx="271780" cy="262255"/>
          </a:xfrm>
          <a:custGeom>
            <a:avLst/>
            <a:gdLst/>
            <a:ahLst/>
            <a:cxnLst/>
            <a:rect l="l" t="t" r="r" b="b"/>
            <a:pathLst>
              <a:path w="271780" h="262254">
                <a:moveTo>
                  <a:pt x="271272" y="7620"/>
                </a:moveTo>
                <a:lnTo>
                  <a:pt x="271272" y="4572"/>
                </a:lnTo>
                <a:lnTo>
                  <a:pt x="266700" y="0"/>
                </a:lnTo>
                <a:lnTo>
                  <a:pt x="4572" y="0"/>
                </a:lnTo>
                <a:lnTo>
                  <a:pt x="1524" y="3048"/>
                </a:lnTo>
                <a:lnTo>
                  <a:pt x="1524" y="4572"/>
                </a:lnTo>
                <a:lnTo>
                  <a:pt x="0" y="7620"/>
                </a:lnTo>
                <a:lnTo>
                  <a:pt x="1524" y="9144"/>
                </a:lnTo>
                <a:lnTo>
                  <a:pt x="6096" y="17965"/>
                </a:lnTo>
                <a:lnTo>
                  <a:pt x="6096" y="12192"/>
                </a:lnTo>
                <a:lnTo>
                  <a:pt x="12192" y="3048"/>
                </a:lnTo>
                <a:lnTo>
                  <a:pt x="16875" y="12192"/>
                </a:lnTo>
                <a:lnTo>
                  <a:pt x="255864" y="12192"/>
                </a:lnTo>
                <a:lnTo>
                  <a:pt x="260604" y="3048"/>
                </a:lnTo>
                <a:lnTo>
                  <a:pt x="265176" y="12192"/>
                </a:lnTo>
                <a:lnTo>
                  <a:pt x="265176" y="17965"/>
                </a:lnTo>
                <a:lnTo>
                  <a:pt x="269748" y="9144"/>
                </a:lnTo>
                <a:lnTo>
                  <a:pt x="271272" y="7620"/>
                </a:lnTo>
                <a:close/>
              </a:path>
              <a:path w="271780" h="262254">
                <a:moveTo>
                  <a:pt x="16875" y="12192"/>
                </a:moveTo>
                <a:lnTo>
                  <a:pt x="12192" y="3048"/>
                </a:lnTo>
                <a:lnTo>
                  <a:pt x="6096" y="12192"/>
                </a:lnTo>
                <a:lnTo>
                  <a:pt x="16875" y="12192"/>
                </a:lnTo>
                <a:close/>
              </a:path>
              <a:path w="271780" h="262254">
                <a:moveTo>
                  <a:pt x="135663" y="244110"/>
                </a:moveTo>
                <a:lnTo>
                  <a:pt x="16875" y="12192"/>
                </a:lnTo>
                <a:lnTo>
                  <a:pt x="6096" y="12192"/>
                </a:lnTo>
                <a:lnTo>
                  <a:pt x="6096" y="17965"/>
                </a:lnTo>
                <a:lnTo>
                  <a:pt x="131064" y="259080"/>
                </a:lnTo>
                <a:lnTo>
                  <a:pt x="131064" y="252984"/>
                </a:lnTo>
                <a:lnTo>
                  <a:pt x="135663" y="244110"/>
                </a:lnTo>
                <a:close/>
              </a:path>
              <a:path w="271780" h="262254">
                <a:moveTo>
                  <a:pt x="140208" y="252984"/>
                </a:moveTo>
                <a:lnTo>
                  <a:pt x="135663" y="244110"/>
                </a:lnTo>
                <a:lnTo>
                  <a:pt x="131064" y="252984"/>
                </a:lnTo>
                <a:lnTo>
                  <a:pt x="140208" y="252984"/>
                </a:lnTo>
                <a:close/>
              </a:path>
              <a:path w="271780" h="262254">
                <a:moveTo>
                  <a:pt x="140208" y="260604"/>
                </a:moveTo>
                <a:lnTo>
                  <a:pt x="140208" y="252984"/>
                </a:lnTo>
                <a:lnTo>
                  <a:pt x="131064" y="252984"/>
                </a:lnTo>
                <a:lnTo>
                  <a:pt x="131064" y="260604"/>
                </a:lnTo>
                <a:lnTo>
                  <a:pt x="134112" y="262128"/>
                </a:lnTo>
                <a:lnTo>
                  <a:pt x="137160" y="262128"/>
                </a:lnTo>
                <a:lnTo>
                  <a:pt x="140208" y="260604"/>
                </a:lnTo>
                <a:close/>
              </a:path>
              <a:path w="271780" h="262254">
                <a:moveTo>
                  <a:pt x="265176" y="17965"/>
                </a:moveTo>
                <a:lnTo>
                  <a:pt x="265176" y="12192"/>
                </a:lnTo>
                <a:lnTo>
                  <a:pt x="255864" y="12192"/>
                </a:lnTo>
                <a:lnTo>
                  <a:pt x="135663" y="244110"/>
                </a:lnTo>
                <a:lnTo>
                  <a:pt x="140208" y="252984"/>
                </a:lnTo>
                <a:lnTo>
                  <a:pt x="140208" y="259080"/>
                </a:lnTo>
                <a:lnTo>
                  <a:pt x="265176" y="17965"/>
                </a:lnTo>
                <a:close/>
              </a:path>
              <a:path w="271780" h="262254">
                <a:moveTo>
                  <a:pt x="265176" y="12192"/>
                </a:moveTo>
                <a:lnTo>
                  <a:pt x="260604" y="3048"/>
                </a:lnTo>
                <a:lnTo>
                  <a:pt x="255864" y="12192"/>
                </a:lnTo>
                <a:lnTo>
                  <a:pt x="265176" y="12192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900035" y="2408682"/>
            <a:ext cx="1213485" cy="0"/>
          </a:xfrm>
          <a:custGeom>
            <a:avLst/>
            <a:gdLst/>
            <a:ahLst/>
            <a:cxnLst/>
            <a:rect l="l" t="t" r="r" b="b"/>
            <a:pathLst>
              <a:path w="1213485">
                <a:moveTo>
                  <a:pt x="0" y="0"/>
                </a:moveTo>
                <a:lnTo>
                  <a:pt x="1213104" y="0"/>
                </a:lnTo>
              </a:path>
            </a:pathLst>
          </a:custGeom>
          <a:ln w="25908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297031" y="2600706"/>
            <a:ext cx="1484630" cy="0"/>
          </a:xfrm>
          <a:custGeom>
            <a:avLst/>
            <a:gdLst/>
            <a:ahLst/>
            <a:cxnLst/>
            <a:rect l="l" t="t" r="r" b="b"/>
            <a:pathLst>
              <a:path w="1484629">
                <a:moveTo>
                  <a:pt x="0" y="0"/>
                </a:moveTo>
                <a:lnTo>
                  <a:pt x="1484376" y="0"/>
                </a:lnTo>
              </a:path>
            </a:pathLst>
          </a:custGeom>
          <a:ln w="25908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5198988" y="3403092"/>
            <a:ext cx="0" cy="1414780"/>
          </a:xfrm>
          <a:custGeom>
            <a:avLst/>
            <a:gdLst/>
            <a:ahLst/>
            <a:cxnLst/>
            <a:rect l="l" t="t" r="r" b="b"/>
            <a:pathLst>
              <a:path h="1414779">
                <a:moveTo>
                  <a:pt x="0" y="0"/>
                </a:moveTo>
                <a:lnTo>
                  <a:pt x="0" y="1414272"/>
                </a:lnTo>
              </a:path>
            </a:pathLst>
          </a:custGeom>
          <a:ln w="25908">
            <a:solidFill>
              <a:srgbClr val="7F00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120502" y="3403092"/>
            <a:ext cx="155575" cy="402590"/>
          </a:xfrm>
          <a:custGeom>
            <a:avLst/>
            <a:gdLst/>
            <a:ahLst/>
            <a:cxnLst/>
            <a:rect l="l" t="t" r="r" b="b"/>
            <a:pathLst>
              <a:path w="155575" h="402589">
                <a:moveTo>
                  <a:pt x="155448" y="211836"/>
                </a:moveTo>
                <a:lnTo>
                  <a:pt x="77724" y="0"/>
                </a:lnTo>
                <a:lnTo>
                  <a:pt x="0" y="211836"/>
                </a:lnTo>
                <a:lnTo>
                  <a:pt x="77724" y="402336"/>
                </a:lnTo>
                <a:lnTo>
                  <a:pt x="155448" y="21183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114406" y="3398520"/>
            <a:ext cx="166370" cy="413384"/>
          </a:xfrm>
          <a:custGeom>
            <a:avLst/>
            <a:gdLst/>
            <a:ahLst/>
            <a:cxnLst/>
            <a:rect l="l" t="t" r="r" b="b"/>
            <a:pathLst>
              <a:path w="166370" h="413385">
                <a:moveTo>
                  <a:pt x="88392" y="6096"/>
                </a:moveTo>
                <a:lnTo>
                  <a:pt x="88392" y="1524"/>
                </a:lnTo>
                <a:lnTo>
                  <a:pt x="85344" y="0"/>
                </a:lnTo>
                <a:lnTo>
                  <a:pt x="80772" y="0"/>
                </a:lnTo>
                <a:lnTo>
                  <a:pt x="77724" y="3048"/>
                </a:lnTo>
                <a:lnTo>
                  <a:pt x="0" y="213360"/>
                </a:lnTo>
                <a:lnTo>
                  <a:pt x="0" y="217932"/>
                </a:lnTo>
                <a:lnTo>
                  <a:pt x="10668" y="244079"/>
                </a:lnTo>
                <a:lnTo>
                  <a:pt x="10668" y="213360"/>
                </a:lnTo>
                <a:lnTo>
                  <a:pt x="11547" y="215533"/>
                </a:lnTo>
                <a:lnTo>
                  <a:pt x="77724" y="35171"/>
                </a:lnTo>
                <a:lnTo>
                  <a:pt x="77724" y="6096"/>
                </a:lnTo>
                <a:lnTo>
                  <a:pt x="88392" y="6096"/>
                </a:lnTo>
                <a:close/>
              </a:path>
              <a:path w="166370" h="413385">
                <a:moveTo>
                  <a:pt x="11547" y="215533"/>
                </a:moveTo>
                <a:lnTo>
                  <a:pt x="10668" y="213360"/>
                </a:lnTo>
                <a:lnTo>
                  <a:pt x="10668" y="217932"/>
                </a:lnTo>
                <a:lnTo>
                  <a:pt x="11547" y="215533"/>
                </a:lnTo>
                <a:close/>
              </a:path>
              <a:path w="166370" h="413385">
                <a:moveTo>
                  <a:pt x="83058" y="392205"/>
                </a:moveTo>
                <a:lnTo>
                  <a:pt x="11547" y="215533"/>
                </a:lnTo>
                <a:lnTo>
                  <a:pt x="10668" y="217932"/>
                </a:lnTo>
                <a:lnTo>
                  <a:pt x="10668" y="244079"/>
                </a:lnTo>
                <a:lnTo>
                  <a:pt x="77724" y="408432"/>
                </a:lnTo>
                <a:lnTo>
                  <a:pt x="77724" y="405384"/>
                </a:lnTo>
                <a:lnTo>
                  <a:pt x="83058" y="392205"/>
                </a:lnTo>
                <a:close/>
              </a:path>
              <a:path w="166370" h="413385">
                <a:moveTo>
                  <a:pt x="88392" y="6096"/>
                </a:moveTo>
                <a:lnTo>
                  <a:pt x="77724" y="6096"/>
                </a:lnTo>
                <a:lnTo>
                  <a:pt x="83058" y="20633"/>
                </a:lnTo>
                <a:lnTo>
                  <a:pt x="88392" y="6096"/>
                </a:lnTo>
                <a:close/>
              </a:path>
              <a:path w="166370" h="413385">
                <a:moveTo>
                  <a:pt x="83058" y="20633"/>
                </a:moveTo>
                <a:lnTo>
                  <a:pt x="77724" y="6096"/>
                </a:lnTo>
                <a:lnTo>
                  <a:pt x="77724" y="35171"/>
                </a:lnTo>
                <a:lnTo>
                  <a:pt x="83058" y="20633"/>
                </a:lnTo>
                <a:close/>
              </a:path>
              <a:path w="166370" h="413385">
                <a:moveTo>
                  <a:pt x="88392" y="405384"/>
                </a:moveTo>
                <a:lnTo>
                  <a:pt x="83058" y="392205"/>
                </a:lnTo>
                <a:lnTo>
                  <a:pt x="77724" y="405384"/>
                </a:lnTo>
                <a:lnTo>
                  <a:pt x="88392" y="405384"/>
                </a:lnTo>
                <a:close/>
              </a:path>
              <a:path w="166370" h="413385">
                <a:moveTo>
                  <a:pt x="88392" y="411480"/>
                </a:moveTo>
                <a:lnTo>
                  <a:pt x="88392" y="405384"/>
                </a:lnTo>
                <a:lnTo>
                  <a:pt x="77724" y="405384"/>
                </a:lnTo>
                <a:lnTo>
                  <a:pt x="77724" y="408432"/>
                </a:lnTo>
                <a:lnTo>
                  <a:pt x="79248" y="411480"/>
                </a:lnTo>
                <a:lnTo>
                  <a:pt x="80772" y="413004"/>
                </a:lnTo>
                <a:lnTo>
                  <a:pt x="85344" y="413004"/>
                </a:lnTo>
                <a:lnTo>
                  <a:pt x="88392" y="411480"/>
                </a:lnTo>
                <a:close/>
              </a:path>
              <a:path w="166370" h="413385">
                <a:moveTo>
                  <a:pt x="166116" y="217932"/>
                </a:moveTo>
                <a:lnTo>
                  <a:pt x="166116" y="213360"/>
                </a:lnTo>
                <a:lnTo>
                  <a:pt x="88392" y="3048"/>
                </a:lnTo>
                <a:lnTo>
                  <a:pt x="88392" y="6096"/>
                </a:lnTo>
                <a:lnTo>
                  <a:pt x="83058" y="20633"/>
                </a:lnTo>
                <a:lnTo>
                  <a:pt x="154568" y="215533"/>
                </a:lnTo>
                <a:lnTo>
                  <a:pt x="155448" y="213360"/>
                </a:lnTo>
                <a:lnTo>
                  <a:pt x="155448" y="244079"/>
                </a:lnTo>
                <a:lnTo>
                  <a:pt x="166116" y="217932"/>
                </a:lnTo>
                <a:close/>
              </a:path>
              <a:path w="166370" h="413385">
                <a:moveTo>
                  <a:pt x="155448" y="244079"/>
                </a:moveTo>
                <a:lnTo>
                  <a:pt x="155448" y="217932"/>
                </a:lnTo>
                <a:lnTo>
                  <a:pt x="154568" y="215533"/>
                </a:lnTo>
                <a:lnTo>
                  <a:pt x="83058" y="392205"/>
                </a:lnTo>
                <a:lnTo>
                  <a:pt x="88392" y="405384"/>
                </a:lnTo>
                <a:lnTo>
                  <a:pt x="88392" y="408432"/>
                </a:lnTo>
                <a:lnTo>
                  <a:pt x="155448" y="244079"/>
                </a:lnTo>
                <a:close/>
              </a:path>
              <a:path w="166370" h="413385">
                <a:moveTo>
                  <a:pt x="155448" y="217932"/>
                </a:moveTo>
                <a:lnTo>
                  <a:pt x="155448" y="213360"/>
                </a:lnTo>
                <a:lnTo>
                  <a:pt x="154568" y="215533"/>
                </a:lnTo>
                <a:lnTo>
                  <a:pt x="155448" y="217932"/>
                </a:lnTo>
                <a:close/>
              </a:path>
            </a:pathLst>
          </a:custGeom>
          <a:solidFill>
            <a:srgbClr val="7F007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102214" y="4584192"/>
            <a:ext cx="193548" cy="2225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 txBox="1"/>
          <p:nvPr/>
        </p:nvSpPr>
        <p:spPr>
          <a:xfrm>
            <a:off x="4268648" y="2201942"/>
            <a:ext cx="1970412" cy="1270732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080" indent="7620">
              <a:lnSpc>
                <a:spcPct val="137000"/>
              </a:lnSpc>
              <a:spcBef>
                <a:spcPts val="45"/>
              </a:spcBef>
            </a:pPr>
            <a:r>
              <a:rPr sz="1500" spc="-5" dirty="0">
                <a:latin typeface="Arial"/>
                <a:cs typeface="Arial"/>
              </a:rPr>
              <a:t>id </a:t>
            </a:r>
            <a:r>
              <a:rPr sz="1500" dirty="0">
                <a:latin typeface="Arial"/>
                <a:cs typeface="Arial"/>
              </a:rPr>
              <a:t>: long  tanım:</a:t>
            </a:r>
            <a:r>
              <a:rPr sz="1500" spc="-85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String  </a:t>
            </a:r>
            <a:r>
              <a:rPr sz="1500" dirty="0">
                <a:latin typeface="Arial"/>
                <a:cs typeface="Arial"/>
              </a:rPr>
              <a:t>tarih :</a:t>
            </a:r>
            <a:r>
              <a:rPr sz="1500" spc="-55" dirty="0">
                <a:latin typeface="Arial"/>
                <a:cs typeface="Arial"/>
              </a:rPr>
              <a:t> </a:t>
            </a:r>
            <a:r>
              <a:rPr sz="1500" spc="-5" dirty="0">
                <a:latin typeface="Arial"/>
                <a:cs typeface="Arial"/>
              </a:rPr>
              <a:t>Date</a:t>
            </a:r>
            <a:endParaRPr lang="tr-TR" sz="1500" spc="-5" dirty="0">
              <a:latin typeface="Arial"/>
              <a:cs typeface="Arial"/>
            </a:endParaRPr>
          </a:p>
          <a:p>
            <a:pPr marL="12700" marR="5080" indent="7620">
              <a:lnSpc>
                <a:spcPct val="137000"/>
              </a:lnSpc>
              <a:spcBef>
                <a:spcPts val="45"/>
              </a:spcBef>
            </a:pPr>
            <a:r>
              <a:rPr lang="tr-TR" sz="1500" spc="-5" dirty="0">
                <a:latin typeface="Arial"/>
                <a:cs typeface="Arial"/>
              </a:rPr>
              <a:t>cezalar : Ceza[]</a:t>
            </a:r>
          </a:p>
          <a:p>
            <a:pPr marL="12700" marR="5080" indent="7620">
              <a:lnSpc>
                <a:spcPct val="137000"/>
              </a:lnSpc>
              <a:spcBef>
                <a:spcPts val="45"/>
              </a:spcBef>
            </a:pPr>
            <a:r>
              <a:rPr lang="tr-TR" sz="1500" spc="-5" dirty="0" err="1">
                <a:latin typeface="Arial"/>
                <a:cs typeface="Arial"/>
              </a:rPr>
              <a:t>suclu</a:t>
            </a:r>
            <a:r>
              <a:rPr lang="tr-TR" sz="1500" spc="-5" dirty="0">
                <a:latin typeface="Arial"/>
                <a:cs typeface="Arial"/>
              </a:rPr>
              <a:t>: </a:t>
            </a:r>
            <a:r>
              <a:rPr lang="tr-TR" sz="1500" spc="-5" dirty="0" err="1">
                <a:latin typeface="Arial"/>
                <a:cs typeface="Arial"/>
              </a:rPr>
              <a:t>Suclu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5F0C3E-2FE7-4DE7-8016-0DA2D9D0519A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45782" y="1588008"/>
            <a:ext cx="2893060" cy="1609725"/>
          </a:xfrm>
          <a:custGeom>
            <a:avLst/>
            <a:gdLst/>
            <a:ahLst/>
            <a:cxnLst/>
            <a:rect l="l" t="t" r="r" b="b"/>
            <a:pathLst>
              <a:path w="2893060" h="1609725">
                <a:moveTo>
                  <a:pt x="0" y="0"/>
                </a:moveTo>
                <a:lnTo>
                  <a:pt x="0" y="1609344"/>
                </a:lnTo>
                <a:lnTo>
                  <a:pt x="2892552" y="1609344"/>
                </a:lnTo>
                <a:lnTo>
                  <a:pt x="2892552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B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645786" y="1588007"/>
            <a:ext cx="2893060" cy="1609725"/>
          </a:xfrm>
          <a:custGeom>
            <a:avLst/>
            <a:gdLst/>
            <a:ahLst/>
            <a:cxnLst/>
            <a:rect l="l" t="t" r="r" b="b"/>
            <a:pathLst>
              <a:path w="2893060" h="1609725">
                <a:moveTo>
                  <a:pt x="0" y="0"/>
                </a:moveTo>
                <a:lnTo>
                  <a:pt x="2892547" y="0"/>
                </a:lnTo>
                <a:lnTo>
                  <a:pt x="2892547" y="1609335"/>
                </a:lnTo>
                <a:lnTo>
                  <a:pt x="0" y="1609335"/>
                </a:lnTo>
                <a:lnTo>
                  <a:pt x="0" y="0"/>
                </a:lnTo>
                <a:close/>
              </a:path>
            </a:pathLst>
          </a:custGeom>
          <a:ln w="15030">
            <a:solidFill>
              <a:srgbClr val="7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45786" y="1588007"/>
            <a:ext cx="2893060" cy="334010"/>
          </a:xfrm>
          <a:prstGeom prst="rect">
            <a:avLst/>
          </a:prstGeom>
          <a:solidFill>
            <a:srgbClr val="FFFFB9"/>
          </a:solidFill>
          <a:ln w="15040">
            <a:solidFill>
              <a:srgbClr val="7F0000"/>
            </a:solidFill>
          </a:ln>
        </p:spPr>
        <p:txBody>
          <a:bodyPr vert="horz" wrap="square" lIns="0" tIns="63500" rIns="0" bIns="0" rtlCol="0">
            <a:spAutoFit/>
          </a:bodyPr>
          <a:lstStyle/>
          <a:p>
            <a:pPr marL="34290" algn="ctr">
              <a:lnSpc>
                <a:spcPct val="100000"/>
              </a:lnSpc>
              <a:spcBef>
                <a:spcPts val="500"/>
              </a:spcBef>
            </a:pPr>
            <a:r>
              <a:rPr sz="1300" spc="105" dirty="0">
                <a:latin typeface="Tahoma"/>
                <a:cs typeface="Tahoma"/>
              </a:rPr>
              <a:t>Musteri</a:t>
            </a:r>
            <a:endParaRPr sz="13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45786" y="1921761"/>
            <a:ext cx="2893060" cy="927100"/>
          </a:xfrm>
          <a:prstGeom prst="rect">
            <a:avLst/>
          </a:prstGeom>
          <a:solidFill>
            <a:srgbClr val="FFFFB9"/>
          </a:solidFill>
          <a:ln w="15040">
            <a:solidFill>
              <a:srgbClr val="7F0000"/>
            </a:solidFill>
          </a:ln>
        </p:spPr>
        <p:txBody>
          <a:bodyPr vert="horz" wrap="square" lIns="0" tIns="64769" rIns="0" bIns="0" rtlCol="0">
            <a:spAutoFit/>
          </a:bodyPr>
          <a:lstStyle/>
          <a:p>
            <a:pPr marL="73025">
              <a:lnSpc>
                <a:spcPts val="1555"/>
              </a:lnSpc>
              <a:spcBef>
                <a:spcPts val="509"/>
              </a:spcBef>
            </a:pPr>
            <a:r>
              <a:rPr sz="1300" spc="-45" dirty="0">
                <a:latin typeface="Tahoma"/>
                <a:cs typeface="Tahoma"/>
              </a:rPr>
              <a:t>-MID:</a:t>
            </a:r>
            <a:r>
              <a:rPr sz="1300" spc="-65" dirty="0">
                <a:latin typeface="Tahoma"/>
                <a:cs typeface="Tahoma"/>
              </a:rPr>
              <a:t> </a:t>
            </a:r>
            <a:r>
              <a:rPr sz="1300" spc="-40" dirty="0">
                <a:latin typeface="Tahoma"/>
                <a:cs typeface="Tahoma"/>
              </a:rPr>
              <a:t>int</a:t>
            </a:r>
            <a:endParaRPr sz="1300">
              <a:latin typeface="Tahoma"/>
              <a:cs typeface="Tahoma"/>
            </a:endParaRPr>
          </a:p>
          <a:p>
            <a:pPr marL="73025">
              <a:lnSpc>
                <a:spcPts val="1555"/>
              </a:lnSpc>
            </a:pPr>
            <a:r>
              <a:rPr sz="1300" spc="-15" dirty="0">
                <a:latin typeface="Tahoma"/>
                <a:cs typeface="Tahoma"/>
              </a:rPr>
              <a:t>-Ad:</a:t>
            </a:r>
            <a:r>
              <a:rPr sz="1300" spc="-55" dirty="0">
                <a:latin typeface="Tahoma"/>
                <a:cs typeface="Tahoma"/>
              </a:rPr>
              <a:t> </a:t>
            </a:r>
            <a:r>
              <a:rPr sz="1300" spc="-25" dirty="0">
                <a:latin typeface="Tahoma"/>
                <a:cs typeface="Tahoma"/>
              </a:rPr>
              <a:t>string</a:t>
            </a:r>
            <a:endParaRPr sz="1300">
              <a:latin typeface="Tahoma"/>
              <a:cs typeface="Tahoma"/>
            </a:endParaRPr>
          </a:p>
          <a:p>
            <a:pPr marL="73025">
              <a:lnSpc>
                <a:spcPts val="1555"/>
              </a:lnSpc>
            </a:pPr>
            <a:r>
              <a:rPr sz="1300" spc="-10" dirty="0">
                <a:latin typeface="Tahoma"/>
                <a:cs typeface="Tahoma"/>
              </a:rPr>
              <a:t>-soyad:</a:t>
            </a:r>
            <a:r>
              <a:rPr sz="1300" spc="-55" dirty="0">
                <a:latin typeface="Tahoma"/>
                <a:cs typeface="Tahoma"/>
              </a:rPr>
              <a:t> </a:t>
            </a:r>
            <a:r>
              <a:rPr sz="1300" spc="-25" dirty="0">
                <a:latin typeface="Tahoma"/>
                <a:cs typeface="Tahoma"/>
              </a:rPr>
              <a:t>string</a:t>
            </a:r>
            <a:endParaRPr sz="1300">
              <a:latin typeface="Tahoma"/>
              <a:cs typeface="Tahoma"/>
            </a:endParaRPr>
          </a:p>
          <a:p>
            <a:pPr marL="73025">
              <a:lnSpc>
                <a:spcPts val="1555"/>
              </a:lnSpc>
            </a:pPr>
            <a:r>
              <a:rPr sz="1300" spc="-35" dirty="0">
                <a:latin typeface="Tahoma"/>
                <a:cs typeface="Tahoma"/>
              </a:rPr>
              <a:t>-dTarih:</a:t>
            </a:r>
            <a:r>
              <a:rPr sz="1300" spc="-65" dirty="0">
                <a:latin typeface="Tahoma"/>
                <a:cs typeface="Tahoma"/>
              </a:rPr>
              <a:t> </a:t>
            </a:r>
            <a:r>
              <a:rPr sz="1300" spc="-10" dirty="0">
                <a:latin typeface="Tahoma"/>
                <a:cs typeface="Tahoma"/>
              </a:rPr>
              <a:t>date</a:t>
            </a:r>
            <a:endParaRPr sz="13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45786" y="2848352"/>
            <a:ext cx="2893060" cy="349250"/>
          </a:xfrm>
          <a:prstGeom prst="rect">
            <a:avLst/>
          </a:prstGeom>
          <a:solidFill>
            <a:srgbClr val="FFFFB9"/>
          </a:solidFill>
          <a:ln w="15040">
            <a:solidFill>
              <a:srgbClr val="7F0000"/>
            </a:solidFill>
          </a:ln>
        </p:spPr>
        <p:txBody>
          <a:bodyPr vert="horz" wrap="square" lIns="0" tIns="64769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09"/>
              </a:spcBef>
            </a:pPr>
            <a:r>
              <a:rPr sz="1300" spc="-35" dirty="0">
                <a:latin typeface="Tahoma"/>
                <a:cs typeface="Tahoma"/>
              </a:rPr>
              <a:t>+KrediHesapla(int </a:t>
            </a:r>
            <a:r>
              <a:rPr sz="1300" spc="-45" dirty="0">
                <a:latin typeface="Tahoma"/>
                <a:cs typeface="Tahoma"/>
              </a:rPr>
              <a:t>id, int </a:t>
            </a:r>
            <a:r>
              <a:rPr sz="1300" spc="-50" dirty="0">
                <a:latin typeface="Tahoma"/>
                <a:cs typeface="Tahoma"/>
              </a:rPr>
              <a:t>miktar):</a:t>
            </a:r>
            <a:r>
              <a:rPr sz="1300" spc="5" dirty="0">
                <a:latin typeface="Tahoma"/>
                <a:cs typeface="Tahoma"/>
              </a:rPr>
              <a:t> </a:t>
            </a:r>
            <a:r>
              <a:rPr sz="1300" spc="-40" dirty="0">
                <a:latin typeface="Tahoma"/>
                <a:cs typeface="Tahoma"/>
              </a:rPr>
              <a:t>double</a:t>
            </a:r>
            <a:endParaRPr sz="1300">
              <a:latin typeface="Tahoma"/>
              <a:cs typeface="Tahom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645782" y="4930140"/>
            <a:ext cx="2964180" cy="1214755"/>
          </a:xfrm>
          <a:custGeom>
            <a:avLst/>
            <a:gdLst/>
            <a:ahLst/>
            <a:cxnLst/>
            <a:rect l="l" t="t" r="r" b="b"/>
            <a:pathLst>
              <a:path w="2964179" h="1214754">
                <a:moveTo>
                  <a:pt x="0" y="0"/>
                </a:moveTo>
                <a:lnTo>
                  <a:pt x="0" y="1214628"/>
                </a:lnTo>
                <a:lnTo>
                  <a:pt x="2964180" y="1214628"/>
                </a:lnTo>
                <a:lnTo>
                  <a:pt x="296418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B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645786" y="4930129"/>
            <a:ext cx="2964180" cy="1214755"/>
          </a:xfrm>
          <a:custGeom>
            <a:avLst/>
            <a:gdLst/>
            <a:ahLst/>
            <a:cxnLst/>
            <a:rect l="l" t="t" r="r" b="b"/>
            <a:pathLst>
              <a:path w="2964179" h="1214754">
                <a:moveTo>
                  <a:pt x="0" y="0"/>
                </a:moveTo>
                <a:lnTo>
                  <a:pt x="2964174" y="0"/>
                </a:lnTo>
                <a:lnTo>
                  <a:pt x="2964174" y="1214620"/>
                </a:lnTo>
                <a:lnTo>
                  <a:pt x="0" y="1214620"/>
                </a:lnTo>
                <a:lnTo>
                  <a:pt x="0" y="0"/>
                </a:lnTo>
                <a:close/>
              </a:path>
            </a:pathLst>
          </a:custGeom>
          <a:ln w="15091">
            <a:solidFill>
              <a:srgbClr val="7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645786" y="4930129"/>
            <a:ext cx="2964180" cy="334010"/>
          </a:xfrm>
          <a:prstGeom prst="rect">
            <a:avLst/>
          </a:prstGeom>
          <a:ln w="15098">
            <a:solidFill>
              <a:srgbClr val="7F0000"/>
            </a:solidFill>
          </a:ln>
        </p:spPr>
        <p:txBody>
          <a:bodyPr vert="horz" wrap="square" lIns="0" tIns="63500" rIns="0" bIns="0" rtlCol="0">
            <a:spAutoFit/>
          </a:bodyPr>
          <a:lstStyle/>
          <a:p>
            <a:pPr marL="770890">
              <a:lnSpc>
                <a:spcPct val="100000"/>
              </a:lnSpc>
              <a:spcBef>
                <a:spcPts val="500"/>
              </a:spcBef>
            </a:pPr>
            <a:r>
              <a:rPr sz="1300" spc="90" dirty="0">
                <a:latin typeface="Tahoma"/>
                <a:cs typeface="Tahoma"/>
              </a:rPr>
              <a:t>Kurumsal</a:t>
            </a:r>
            <a:r>
              <a:rPr sz="1300" spc="-110" dirty="0">
                <a:latin typeface="Tahoma"/>
                <a:cs typeface="Tahoma"/>
              </a:rPr>
              <a:t> </a:t>
            </a:r>
            <a:r>
              <a:rPr sz="1300" spc="105" dirty="0">
                <a:latin typeface="Tahoma"/>
                <a:cs typeface="Tahoma"/>
              </a:rPr>
              <a:t>Musteri</a:t>
            </a:r>
            <a:endParaRPr sz="13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45786" y="5263883"/>
            <a:ext cx="2964180" cy="532130"/>
          </a:xfrm>
          <a:prstGeom prst="rect">
            <a:avLst/>
          </a:prstGeom>
          <a:ln w="15098">
            <a:solidFill>
              <a:srgbClr val="7F0000"/>
            </a:solidFill>
          </a:ln>
        </p:spPr>
        <p:txBody>
          <a:bodyPr vert="horz" wrap="square" lIns="0" tIns="63500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00"/>
              </a:spcBef>
            </a:pPr>
            <a:r>
              <a:rPr sz="1300" spc="-55" dirty="0">
                <a:latin typeface="Tahoma"/>
                <a:cs typeface="Tahoma"/>
              </a:rPr>
              <a:t>+KMID: </a:t>
            </a:r>
            <a:r>
              <a:rPr sz="1300" spc="-45" dirty="0">
                <a:latin typeface="Tahoma"/>
                <a:cs typeface="Tahoma"/>
              </a:rPr>
              <a:t>int</a:t>
            </a:r>
            <a:endParaRPr sz="1300">
              <a:latin typeface="Tahoma"/>
              <a:cs typeface="Tahoma"/>
            </a:endParaRPr>
          </a:p>
          <a:p>
            <a:pPr marL="73025">
              <a:lnSpc>
                <a:spcPct val="100000"/>
              </a:lnSpc>
            </a:pPr>
            <a:r>
              <a:rPr sz="1300" spc="-65" dirty="0">
                <a:latin typeface="Tahoma"/>
                <a:cs typeface="Tahoma"/>
              </a:rPr>
              <a:t>+Limit:</a:t>
            </a:r>
            <a:r>
              <a:rPr sz="1300" spc="-55" dirty="0">
                <a:latin typeface="Tahoma"/>
                <a:cs typeface="Tahoma"/>
              </a:rPr>
              <a:t> </a:t>
            </a:r>
            <a:r>
              <a:rPr sz="1300" spc="-40" dirty="0">
                <a:latin typeface="Tahoma"/>
                <a:cs typeface="Tahoma"/>
              </a:rPr>
              <a:t>double</a:t>
            </a:r>
            <a:endParaRPr sz="13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45786" y="5795758"/>
            <a:ext cx="2964180" cy="349250"/>
          </a:xfrm>
          <a:prstGeom prst="rect">
            <a:avLst/>
          </a:prstGeom>
          <a:solidFill>
            <a:srgbClr val="FFFFB9"/>
          </a:solidFill>
          <a:ln w="15098">
            <a:solidFill>
              <a:srgbClr val="7F0000"/>
            </a:solidFill>
          </a:ln>
        </p:spPr>
        <p:txBody>
          <a:bodyPr vert="horz" wrap="square" lIns="0" tIns="63500" rIns="0" bIns="0" rtlCol="0">
            <a:spAutoFit/>
          </a:bodyPr>
          <a:lstStyle/>
          <a:p>
            <a:pPr marL="73025">
              <a:lnSpc>
                <a:spcPct val="100000"/>
              </a:lnSpc>
              <a:spcBef>
                <a:spcPts val="500"/>
              </a:spcBef>
            </a:pPr>
            <a:r>
              <a:rPr sz="1300" spc="-30" dirty="0">
                <a:latin typeface="Tahoma"/>
                <a:cs typeface="Tahoma"/>
              </a:rPr>
              <a:t>+hesapla(int </a:t>
            </a:r>
            <a:r>
              <a:rPr sz="1300" spc="-50" dirty="0">
                <a:latin typeface="Tahoma"/>
                <a:cs typeface="Tahoma"/>
              </a:rPr>
              <a:t>miktar, </a:t>
            </a:r>
            <a:r>
              <a:rPr sz="1300" spc="-40" dirty="0">
                <a:latin typeface="Tahoma"/>
                <a:cs typeface="Tahoma"/>
              </a:rPr>
              <a:t>double </a:t>
            </a:r>
            <a:r>
              <a:rPr sz="1300" spc="-65" dirty="0">
                <a:latin typeface="Tahoma"/>
                <a:cs typeface="Tahoma"/>
              </a:rPr>
              <a:t>limit):</a:t>
            </a:r>
            <a:r>
              <a:rPr sz="1300" dirty="0">
                <a:latin typeface="Tahoma"/>
                <a:cs typeface="Tahoma"/>
              </a:rPr>
              <a:t> </a:t>
            </a:r>
            <a:r>
              <a:rPr sz="1300" spc="-40" dirty="0">
                <a:latin typeface="Tahoma"/>
                <a:cs typeface="Tahoma"/>
              </a:rPr>
              <a:t>double</a:t>
            </a:r>
            <a:endParaRPr sz="1300">
              <a:latin typeface="Tahoma"/>
              <a:cs typeface="Tahoma"/>
            </a:endParaRPr>
          </a:p>
        </p:txBody>
      </p:sp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5300412" y="5347772"/>
          <a:ext cx="1438910" cy="6203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389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80645">
                        <a:lnSpc>
                          <a:spcPct val="100000"/>
                        </a:lnSpc>
                        <a:spcBef>
                          <a:spcPts val="500"/>
                        </a:spcBef>
                      </a:pPr>
                      <a:r>
                        <a:rPr sz="1300" spc="90" dirty="0">
                          <a:latin typeface="Tahoma"/>
                          <a:cs typeface="Tahoma"/>
                        </a:rPr>
                        <a:t>Bireysel</a:t>
                      </a:r>
                      <a:r>
                        <a:rPr sz="1300" spc="-13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300" spc="105" dirty="0">
                          <a:latin typeface="Tahoma"/>
                          <a:cs typeface="Tahoma"/>
                        </a:rPr>
                        <a:t>Musteri</a:t>
                      </a:r>
                      <a:endParaRPr sz="1300">
                        <a:latin typeface="Tahoma"/>
                        <a:cs typeface="Tahoma"/>
                      </a:endParaRPr>
                    </a:p>
                  </a:txBody>
                  <a:tcPr marL="0" marR="0" marT="63500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04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object 13"/>
          <p:cNvSpPr/>
          <p:nvPr/>
        </p:nvSpPr>
        <p:spPr>
          <a:xfrm>
            <a:off x="3113405" y="3212580"/>
            <a:ext cx="15240" cy="1717675"/>
          </a:xfrm>
          <a:custGeom>
            <a:avLst/>
            <a:gdLst/>
            <a:ahLst/>
            <a:cxnLst/>
            <a:rect l="l" t="t" r="r" b="b"/>
            <a:pathLst>
              <a:path w="15239" h="1717675">
                <a:moveTo>
                  <a:pt x="15228" y="1717549"/>
                </a:moveTo>
                <a:lnTo>
                  <a:pt x="0" y="0"/>
                </a:lnTo>
              </a:path>
            </a:pathLst>
          </a:custGeom>
          <a:ln w="14525">
            <a:solidFill>
              <a:srgbClr val="7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997570" y="3212592"/>
            <a:ext cx="233679" cy="304800"/>
          </a:xfrm>
          <a:custGeom>
            <a:avLst/>
            <a:gdLst/>
            <a:ahLst/>
            <a:cxnLst/>
            <a:rect l="l" t="t" r="r" b="b"/>
            <a:pathLst>
              <a:path w="233680" h="304800">
                <a:moveTo>
                  <a:pt x="233172" y="304800"/>
                </a:moveTo>
                <a:lnTo>
                  <a:pt x="115824" y="0"/>
                </a:lnTo>
                <a:lnTo>
                  <a:pt x="0" y="304800"/>
                </a:lnTo>
                <a:lnTo>
                  <a:pt x="233172" y="3048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997582" y="3212580"/>
            <a:ext cx="233679" cy="305435"/>
          </a:xfrm>
          <a:custGeom>
            <a:avLst/>
            <a:gdLst/>
            <a:ahLst/>
            <a:cxnLst/>
            <a:rect l="l" t="t" r="r" b="b"/>
            <a:pathLst>
              <a:path w="233680" h="305435">
                <a:moveTo>
                  <a:pt x="233166" y="304807"/>
                </a:moveTo>
                <a:lnTo>
                  <a:pt x="115823" y="0"/>
                </a:lnTo>
                <a:lnTo>
                  <a:pt x="0" y="304807"/>
                </a:lnTo>
                <a:lnTo>
                  <a:pt x="233166" y="304807"/>
                </a:lnTo>
                <a:close/>
              </a:path>
            </a:pathLst>
          </a:custGeom>
          <a:ln w="14769">
            <a:solidFill>
              <a:srgbClr val="7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825109" y="3212580"/>
            <a:ext cx="1918970" cy="2143125"/>
          </a:xfrm>
          <a:custGeom>
            <a:avLst/>
            <a:gdLst/>
            <a:ahLst/>
            <a:cxnLst/>
            <a:rect l="l" t="t" r="r" b="b"/>
            <a:pathLst>
              <a:path w="1918970" h="2143125">
                <a:moveTo>
                  <a:pt x="1918709" y="2142737"/>
                </a:moveTo>
                <a:lnTo>
                  <a:pt x="0" y="0"/>
                </a:lnTo>
              </a:path>
            </a:pathLst>
          </a:custGeom>
          <a:ln w="14819">
            <a:solidFill>
              <a:srgbClr val="7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825102" y="3212592"/>
            <a:ext cx="291465" cy="304800"/>
          </a:xfrm>
          <a:custGeom>
            <a:avLst/>
            <a:gdLst/>
            <a:ahLst/>
            <a:cxnLst/>
            <a:rect l="l" t="t" r="r" b="b"/>
            <a:pathLst>
              <a:path w="291464" h="304800">
                <a:moveTo>
                  <a:pt x="291084" y="137160"/>
                </a:moveTo>
                <a:lnTo>
                  <a:pt x="0" y="0"/>
                </a:lnTo>
                <a:lnTo>
                  <a:pt x="102108" y="304800"/>
                </a:lnTo>
                <a:lnTo>
                  <a:pt x="291084" y="13716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825109" y="3212580"/>
            <a:ext cx="291465" cy="305435"/>
          </a:xfrm>
          <a:custGeom>
            <a:avLst/>
            <a:gdLst/>
            <a:ahLst/>
            <a:cxnLst/>
            <a:rect l="l" t="t" r="r" b="b"/>
            <a:pathLst>
              <a:path w="291464" h="305435">
                <a:moveTo>
                  <a:pt x="291086" y="137159"/>
                </a:moveTo>
                <a:lnTo>
                  <a:pt x="0" y="0"/>
                </a:lnTo>
                <a:lnTo>
                  <a:pt x="102099" y="304807"/>
                </a:lnTo>
                <a:lnTo>
                  <a:pt x="291086" y="137159"/>
                </a:lnTo>
                <a:close/>
              </a:path>
            </a:pathLst>
          </a:custGeom>
          <a:ln w="14840">
            <a:solidFill>
              <a:srgbClr val="7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6812326" y="1822866"/>
          <a:ext cx="1292225" cy="12160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92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 marL="384810">
                        <a:lnSpc>
                          <a:spcPct val="100000"/>
                        </a:lnSpc>
                        <a:spcBef>
                          <a:spcPts val="509"/>
                        </a:spcBef>
                      </a:pPr>
                      <a:r>
                        <a:rPr sz="1300" spc="75" dirty="0">
                          <a:latin typeface="Tahoma"/>
                          <a:cs typeface="Tahoma"/>
                        </a:rPr>
                        <a:t>Siparis</a:t>
                      </a:r>
                      <a:endParaRPr sz="1300">
                        <a:latin typeface="Tahoma"/>
                        <a:cs typeface="Tahoma"/>
                      </a:endParaRPr>
                    </a:p>
                  </a:txBody>
                  <a:tcPr marL="0" marR="0" marT="64769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8345">
                <a:tc>
                  <a:txBody>
                    <a:bodyPr/>
                    <a:lstStyle/>
                    <a:p>
                      <a:pPr marL="80010">
                        <a:lnSpc>
                          <a:spcPct val="100000"/>
                        </a:lnSpc>
                        <a:spcBef>
                          <a:spcPts val="500"/>
                        </a:spcBef>
                      </a:pPr>
                      <a:r>
                        <a:rPr sz="1300" spc="-35" dirty="0">
                          <a:latin typeface="Tahoma"/>
                          <a:cs typeface="Tahoma"/>
                        </a:rPr>
                        <a:t>-SipId:</a:t>
                      </a:r>
                      <a:r>
                        <a:rPr sz="1300" spc="-14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300" spc="-45" dirty="0">
                          <a:latin typeface="Tahoma"/>
                          <a:cs typeface="Tahoma"/>
                        </a:rPr>
                        <a:t>int</a:t>
                      </a:r>
                      <a:endParaRPr sz="1300">
                        <a:latin typeface="Tahoma"/>
                        <a:cs typeface="Tahoma"/>
                      </a:endParaRPr>
                    </a:p>
                    <a:p>
                      <a:pPr marL="80010">
                        <a:lnSpc>
                          <a:spcPts val="1555"/>
                        </a:lnSpc>
                      </a:pPr>
                      <a:r>
                        <a:rPr sz="1300" spc="-10" dirty="0">
                          <a:latin typeface="Tahoma"/>
                          <a:cs typeface="Tahoma"/>
                        </a:rPr>
                        <a:t>-Adet:</a:t>
                      </a:r>
                      <a:r>
                        <a:rPr sz="1300" spc="-12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300" spc="-45" dirty="0">
                          <a:latin typeface="Tahoma"/>
                          <a:cs typeface="Tahoma"/>
                        </a:rPr>
                        <a:t>int</a:t>
                      </a:r>
                      <a:endParaRPr sz="1300">
                        <a:latin typeface="Tahoma"/>
                        <a:cs typeface="Tahoma"/>
                      </a:endParaRPr>
                    </a:p>
                    <a:p>
                      <a:pPr marL="80010">
                        <a:lnSpc>
                          <a:spcPts val="1555"/>
                        </a:lnSpc>
                      </a:pPr>
                      <a:r>
                        <a:rPr sz="1300" spc="-60" dirty="0">
                          <a:latin typeface="Tahoma"/>
                          <a:cs typeface="Tahoma"/>
                        </a:rPr>
                        <a:t>-Tanimi:</a:t>
                      </a:r>
                      <a:r>
                        <a:rPr sz="1300" spc="-6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300" spc="-25" dirty="0">
                          <a:latin typeface="Tahoma"/>
                          <a:cs typeface="Tahoma"/>
                        </a:rPr>
                        <a:t>string</a:t>
                      </a:r>
                      <a:endParaRPr sz="1300">
                        <a:latin typeface="Tahoma"/>
                        <a:cs typeface="Tahoma"/>
                      </a:endParaRPr>
                    </a:p>
                  </a:txBody>
                  <a:tcPr marL="0" marR="0" marT="63500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" name="object 20"/>
          <p:cNvSpPr/>
          <p:nvPr/>
        </p:nvSpPr>
        <p:spPr>
          <a:xfrm>
            <a:off x="4552057" y="2407912"/>
            <a:ext cx="2268220" cy="30480"/>
          </a:xfrm>
          <a:custGeom>
            <a:avLst/>
            <a:gdLst/>
            <a:ahLst/>
            <a:cxnLst/>
            <a:rect l="l" t="t" r="r" b="b"/>
            <a:pathLst>
              <a:path w="2268220" h="30480">
                <a:moveTo>
                  <a:pt x="0" y="0"/>
                </a:moveTo>
                <a:lnTo>
                  <a:pt x="2267714" y="30472"/>
                </a:lnTo>
              </a:path>
            </a:pathLst>
          </a:custGeom>
          <a:ln w="15186">
            <a:solidFill>
              <a:srgbClr val="7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6357490" y="2517686"/>
            <a:ext cx="315595" cy="22606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300" spc="-30" dirty="0">
                <a:latin typeface="Tahoma"/>
                <a:cs typeface="Tahoma"/>
              </a:rPr>
              <a:t>0</a:t>
            </a:r>
            <a:r>
              <a:rPr sz="1300" spc="60" dirty="0">
                <a:latin typeface="Tahoma"/>
                <a:cs typeface="Tahoma"/>
              </a:rPr>
              <a:t>..</a:t>
            </a:r>
            <a:r>
              <a:rPr sz="1300" spc="-25" dirty="0">
                <a:latin typeface="Tahoma"/>
                <a:cs typeface="Tahoma"/>
              </a:rPr>
              <a:t>*</a:t>
            </a:r>
            <a:endParaRPr sz="13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801487" y="2487206"/>
            <a:ext cx="113030" cy="22606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300" spc="-25" dirty="0">
                <a:latin typeface="Tahoma"/>
                <a:cs typeface="Tahoma"/>
              </a:rPr>
              <a:t>1</a:t>
            </a:r>
            <a:endParaRPr sz="1300">
              <a:latin typeface="Tahoma"/>
              <a:cs typeface="Tahoma"/>
            </a:endParaRPr>
          </a:p>
        </p:txBody>
      </p:sp>
      <p:graphicFrame>
        <p:nvGraphicFramePr>
          <p:cNvPr id="23" name="object 23"/>
          <p:cNvGraphicFramePr>
            <a:graphicFrameLocks noGrp="1"/>
          </p:cNvGraphicFramePr>
          <p:nvPr/>
        </p:nvGraphicFramePr>
        <p:xfrm>
          <a:off x="7973531" y="4253564"/>
          <a:ext cx="1220470" cy="6216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204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429259">
                        <a:lnSpc>
                          <a:spcPct val="100000"/>
                        </a:lnSpc>
                        <a:spcBef>
                          <a:spcPts val="509"/>
                        </a:spcBef>
                      </a:pPr>
                      <a:r>
                        <a:rPr sz="1300" spc="75" dirty="0">
                          <a:latin typeface="Tahoma"/>
                          <a:cs typeface="Tahoma"/>
                        </a:rPr>
                        <a:t>Urun</a:t>
                      </a:r>
                      <a:endParaRPr sz="1300">
                        <a:latin typeface="Tahoma"/>
                        <a:cs typeface="Tahoma"/>
                      </a:endParaRPr>
                    </a:p>
                  </a:txBody>
                  <a:tcPr marL="0" marR="0" marT="64769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176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object 24"/>
          <p:cNvSpPr/>
          <p:nvPr/>
        </p:nvSpPr>
        <p:spPr>
          <a:xfrm>
            <a:off x="7807318" y="3061710"/>
            <a:ext cx="625475" cy="1199515"/>
          </a:xfrm>
          <a:custGeom>
            <a:avLst/>
            <a:gdLst/>
            <a:ahLst/>
            <a:cxnLst/>
            <a:rect l="l" t="t" r="r" b="b"/>
            <a:pathLst>
              <a:path w="625475" h="1199514">
                <a:moveTo>
                  <a:pt x="624847" y="1199383"/>
                </a:moveTo>
                <a:lnTo>
                  <a:pt x="0" y="0"/>
                </a:lnTo>
              </a:path>
            </a:pathLst>
          </a:custGeom>
          <a:ln w="14666">
            <a:solidFill>
              <a:srgbClr val="7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807314" y="3061716"/>
            <a:ext cx="144780" cy="288290"/>
          </a:xfrm>
          <a:custGeom>
            <a:avLst/>
            <a:gdLst/>
            <a:ahLst/>
            <a:cxnLst/>
            <a:rect l="l" t="t" r="r" b="b"/>
            <a:pathLst>
              <a:path w="144779" h="288289">
                <a:moveTo>
                  <a:pt x="144780" y="288036"/>
                </a:moveTo>
                <a:lnTo>
                  <a:pt x="115824" y="91440"/>
                </a:lnTo>
                <a:lnTo>
                  <a:pt x="0" y="0"/>
                </a:lnTo>
                <a:lnTo>
                  <a:pt x="15240" y="150876"/>
                </a:lnTo>
                <a:lnTo>
                  <a:pt x="144780" y="28803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7807318" y="3061710"/>
            <a:ext cx="144780" cy="288290"/>
          </a:xfrm>
          <a:custGeom>
            <a:avLst/>
            <a:gdLst/>
            <a:ahLst/>
            <a:cxnLst/>
            <a:rect l="l" t="t" r="r" b="b"/>
            <a:pathLst>
              <a:path w="144779" h="288289">
                <a:moveTo>
                  <a:pt x="115823" y="91434"/>
                </a:moveTo>
                <a:lnTo>
                  <a:pt x="0" y="0"/>
                </a:lnTo>
                <a:lnTo>
                  <a:pt x="15243" y="150869"/>
                </a:lnTo>
                <a:lnTo>
                  <a:pt x="144775" y="288029"/>
                </a:lnTo>
                <a:lnTo>
                  <a:pt x="115823" y="91434"/>
                </a:lnTo>
                <a:close/>
              </a:path>
            </a:pathLst>
          </a:custGeom>
          <a:ln w="14658">
            <a:solidFill>
              <a:srgbClr val="7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27" name="object 27"/>
          <p:cNvGraphicFramePr>
            <a:graphicFrameLocks noGrp="1"/>
          </p:cNvGraphicFramePr>
          <p:nvPr/>
        </p:nvGraphicFramePr>
        <p:xfrm>
          <a:off x="5940512" y="3828384"/>
          <a:ext cx="1132205" cy="6216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322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340995">
                        <a:lnSpc>
                          <a:spcPct val="100000"/>
                        </a:lnSpc>
                        <a:spcBef>
                          <a:spcPts val="500"/>
                        </a:spcBef>
                      </a:pPr>
                      <a:r>
                        <a:rPr sz="1300" spc="100" dirty="0">
                          <a:latin typeface="Tahoma"/>
                          <a:cs typeface="Tahoma"/>
                        </a:rPr>
                        <a:t>Adres</a:t>
                      </a:r>
                      <a:endParaRPr sz="1300">
                        <a:latin typeface="Tahoma"/>
                        <a:cs typeface="Tahoma"/>
                      </a:endParaRPr>
                    </a:p>
                  </a:txBody>
                  <a:tcPr marL="0" marR="0" marT="63500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176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7F0000"/>
                      </a:solidFill>
                      <a:prstDash val="solid"/>
                    </a:lnL>
                    <a:lnR w="19050">
                      <a:solidFill>
                        <a:srgbClr val="7F0000"/>
                      </a:solidFill>
                      <a:prstDash val="solid"/>
                    </a:lnR>
                    <a:lnT w="19050">
                      <a:solidFill>
                        <a:srgbClr val="7F0000"/>
                      </a:solidFill>
                      <a:prstDash val="solid"/>
                    </a:lnT>
                    <a:lnB w="19050">
                      <a:solidFill>
                        <a:srgbClr val="7F0000"/>
                      </a:solidFill>
                      <a:prstDash val="solid"/>
                    </a:lnB>
                    <a:solidFill>
                      <a:srgbClr val="FFFF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8" name="object 28"/>
          <p:cNvSpPr/>
          <p:nvPr/>
        </p:nvSpPr>
        <p:spPr>
          <a:xfrm>
            <a:off x="4552057" y="3137908"/>
            <a:ext cx="1396365" cy="728980"/>
          </a:xfrm>
          <a:custGeom>
            <a:avLst/>
            <a:gdLst/>
            <a:ahLst/>
            <a:cxnLst/>
            <a:rect l="l" t="t" r="r" b="b"/>
            <a:pathLst>
              <a:path w="1396364" h="728979">
                <a:moveTo>
                  <a:pt x="1395976" y="728469"/>
                </a:moveTo>
                <a:lnTo>
                  <a:pt x="0" y="0"/>
                </a:lnTo>
              </a:path>
            </a:pathLst>
          </a:custGeom>
          <a:ln w="15045">
            <a:solidFill>
              <a:srgbClr val="7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4552050" y="3137916"/>
            <a:ext cx="276225" cy="135890"/>
          </a:xfrm>
          <a:custGeom>
            <a:avLst/>
            <a:gdLst/>
            <a:ahLst/>
            <a:cxnLst/>
            <a:rect l="l" t="t" r="r" b="b"/>
            <a:pathLst>
              <a:path w="276225" h="135889">
                <a:moveTo>
                  <a:pt x="275844" y="135636"/>
                </a:moveTo>
                <a:lnTo>
                  <a:pt x="146304" y="0"/>
                </a:lnTo>
                <a:lnTo>
                  <a:pt x="0" y="0"/>
                </a:lnTo>
                <a:lnTo>
                  <a:pt x="102108" y="120396"/>
                </a:lnTo>
                <a:lnTo>
                  <a:pt x="275844" y="135636"/>
                </a:lnTo>
                <a:close/>
              </a:path>
            </a:pathLst>
          </a:custGeom>
          <a:solidFill>
            <a:srgbClr val="7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552057" y="3137908"/>
            <a:ext cx="276225" cy="135890"/>
          </a:xfrm>
          <a:custGeom>
            <a:avLst/>
            <a:gdLst/>
            <a:ahLst/>
            <a:cxnLst/>
            <a:rect l="l" t="t" r="r" b="b"/>
            <a:pathLst>
              <a:path w="276225" h="135889">
                <a:moveTo>
                  <a:pt x="146310" y="0"/>
                </a:moveTo>
                <a:lnTo>
                  <a:pt x="0" y="0"/>
                </a:lnTo>
                <a:lnTo>
                  <a:pt x="102099" y="120396"/>
                </a:lnTo>
                <a:lnTo>
                  <a:pt x="275842" y="135632"/>
                </a:lnTo>
                <a:lnTo>
                  <a:pt x="146310" y="0"/>
                </a:lnTo>
                <a:close/>
              </a:path>
            </a:pathLst>
          </a:custGeom>
          <a:ln w="15057">
            <a:solidFill>
              <a:srgbClr val="7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4D362B-9E2A-4CBF-95F2-9E3B45BA4E0C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971803"/>
            <a:ext cx="609790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85" dirty="0"/>
              <a:t>Sınıf </a:t>
            </a:r>
            <a:r>
              <a:rPr sz="4000" b="0" spc="-70" dirty="0">
                <a:latin typeface="Arial"/>
                <a:cs typeface="Arial"/>
              </a:rPr>
              <a:t>İ</a:t>
            </a:r>
            <a:r>
              <a:rPr sz="4000" spc="-70" dirty="0"/>
              <a:t>li</a:t>
            </a:r>
            <a:r>
              <a:rPr sz="4000" b="0" spc="-70" dirty="0">
                <a:latin typeface="Arial"/>
                <a:cs typeface="Arial"/>
              </a:rPr>
              <a:t>ş</a:t>
            </a:r>
            <a:r>
              <a:rPr sz="4000" spc="-70" dirty="0"/>
              <a:t>kileri </a:t>
            </a:r>
            <a:r>
              <a:rPr sz="4000" spc="-75" dirty="0"/>
              <a:t>Özet</a:t>
            </a:r>
            <a:r>
              <a:rPr sz="4000" spc="-515" dirty="0"/>
              <a:t> </a:t>
            </a:r>
            <a:r>
              <a:rPr sz="4000" spc="-135" dirty="0"/>
              <a:t>Tablosu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85273" y="1716023"/>
            <a:ext cx="8546445" cy="534161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FA0B0C-1A3E-4E7C-86CA-C5AA6C525197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34269" y="1716023"/>
            <a:ext cx="7615281" cy="39700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C0E887-B475-4D53-978C-0234B0F07D56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93210" y="1641348"/>
            <a:ext cx="8347757" cy="442721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26D001-2B3E-4B91-8DE9-C5F3C2EDBB61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0004" y="1046479"/>
            <a:ext cx="50209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75" dirty="0">
                <a:latin typeface="Arial"/>
                <a:cs typeface="Arial"/>
              </a:rPr>
              <a:t>UML </a:t>
            </a:r>
            <a:r>
              <a:rPr sz="4000" b="0" spc="-80" dirty="0">
                <a:latin typeface="Arial"/>
                <a:cs typeface="Arial"/>
              </a:rPr>
              <a:t>Sınıf</a:t>
            </a:r>
            <a:r>
              <a:rPr sz="4000" b="0" spc="-545" dirty="0">
                <a:latin typeface="Arial"/>
                <a:cs typeface="Arial"/>
              </a:rPr>
              <a:t> </a:t>
            </a:r>
            <a:r>
              <a:rPr sz="4000" b="0" spc="-95" dirty="0">
                <a:latin typeface="Arial"/>
                <a:cs typeface="Arial"/>
              </a:rPr>
              <a:t>Diyagramları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0004" y="1973071"/>
            <a:ext cx="8244205" cy="45485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95580" marR="92075" indent="-182880">
              <a:lnSpc>
                <a:spcPct val="100000"/>
              </a:lnSpc>
              <a:spcBef>
                <a:spcPts val="9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45" dirty="0">
                <a:solidFill>
                  <a:srgbClr val="282833"/>
                </a:solidFill>
                <a:latin typeface="Arial"/>
                <a:cs typeface="Arial"/>
              </a:rPr>
              <a:t>UML’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de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üç farklı alanı olan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dikdörtgen şeklinde 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gösterilirler.</a:t>
            </a:r>
            <a:endParaRPr sz="2800">
              <a:latin typeface="Arial"/>
              <a:cs typeface="Arial"/>
            </a:endParaRPr>
          </a:p>
          <a:p>
            <a:pPr marL="195580" marR="1234440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10" dirty="0">
                <a:solidFill>
                  <a:srgbClr val="282833"/>
                </a:solidFill>
                <a:latin typeface="Arial"/>
                <a:cs typeface="Arial"/>
              </a:rPr>
              <a:t>Bu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üç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bölümden ilki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sınıf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ismini,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ikinci kısım  yapısını(attributes), ve üçüncü bölüm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ise 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davranışını(operations) </a:t>
            </a:r>
            <a:r>
              <a:rPr sz="2800" spc="-20" dirty="0">
                <a:solidFill>
                  <a:srgbClr val="282833"/>
                </a:solidFill>
                <a:latin typeface="Arial"/>
                <a:cs typeface="Arial"/>
              </a:rPr>
              <a:t>gösterir.</a:t>
            </a:r>
            <a:endParaRPr sz="2800">
              <a:latin typeface="Arial"/>
              <a:cs typeface="Arial"/>
            </a:endParaRPr>
          </a:p>
          <a:p>
            <a:pPr marL="195580" marR="5080" indent="-182880">
              <a:lnSpc>
                <a:spcPct val="100000"/>
              </a:lnSpc>
              <a:spcBef>
                <a:spcPts val="675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Sınıfların gösteriminde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sadece sınıf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ismini,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yapısını  ya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da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davranışlarını veya her üçünü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de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birden  görebilirsiniz.</a:t>
            </a:r>
            <a:endParaRPr sz="2800">
              <a:latin typeface="Arial"/>
              <a:cs typeface="Arial"/>
            </a:endParaRPr>
          </a:p>
          <a:p>
            <a:pPr marL="195580" marR="41275" indent="-182880">
              <a:lnSpc>
                <a:spcPct val="100000"/>
              </a:lnSpc>
              <a:spcBef>
                <a:spcPts val="670"/>
              </a:spcBef>
              <a:buClr>
                <a:srgbClr val="93A299"/>
              </a:buClr>
              <a:buSzPct val="83928"/>
              <a:buChar char="•"/>
              <a:tabLst>
                <a:tab pos="1955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Sınıflar isimlendirilirken bir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standardizasyon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olması  amacıyla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bütün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isimler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büyük harf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ile</a:t>
            </a:r>
            <a:r>
              <a:rPr sz="2800" spc="3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15" dirty="0">
                <a:solidFill>
                  <a:srgbClr val="282833"/>
                </a:solidFill>
                <a:latin typeface="Arial"/>
                <a:cs typeface="Arial"/>
              </a:rPr>
              <a:t>başlarlar.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147CE4-17AC-42A8-8D5A-BF4703519292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50209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75" dirty="0">
                <a:latin typeface="Arial"/>
                <a:cs typeface="Arial"/>
              </a:rPr>
              <a:t>UML </a:t>
            </a:r>
            <a:r>
              <a:rPr sz="4000" b="0" spc="-80" dirty="0">
                <a:latin typeface="Arial"/>
                <a:cs typeface="Arial"/>
              </a:rPr>
              <a:t>Sınıf</a:t>
            </a:r>
            <a:r>
              <a:rPr sz="4000" b="0" spc="-545" dirty="0">
                <a:latin typeface="Arial"/>
                <a:cs typeface="Arial"/>
              </a:rPr>
              <a:t> </a:t>
            </a:r>
            <a:r>
              <a:rPr sz="4000" b="0" spc="-95" dirty="0">
                <a:latin typeface="Arial"/>
                <a:cs typeface="Arial"/>
              </a:rPr>
              <a:t>Diyagramları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64526" y="2696056"/>
            <a:ext cx="3517900" cy="145224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spcBef>
                <a:spcPts val="720"/>
              </a:spcBef>
              <a:buClr>
                <a:srgbClr val="93A299"/>
              </a:buClr>
              <a:buSzPct val="84615"/>
              <a:buFont typeface="Arial"/>
              <a:buChar char="•"/>
              <a:tabLst>
                <a:tab pos="195580" algn="l"/>
              </a:tabLst>
            </a:pP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Sınıf</a:t>
            </a:r>
            <a:r>
              <a:rPr sz="2600" b="1" spc="-11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Adı</a:t>
            </a:r>
            <a:endParaRPr sz="26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625"/>
              </a:spcBef>
              <a:buClr>
                <a:srgbClr val="93A299"/>
              </a:buClr>
              <a:buSzPct val="84615"/>
              <a:buFont typeface="Arial"/>
              <a:buChar char="•"/>
              <a:tabLst>
                <a:tab pos="195580" algn="l"/>
              </a:tabLst>
            </a:pP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Özellikler(properties)</a:t>
            </a:r>
            <a:endParaRPr sz="2600">
              <a:latin typeface="Arial"/>
              <a:cs typeface="Arial"/>
            </a:endParaRPr>
          </a:p>
          <a:p>
            <a:pPr marL="195580" indent="-182880">
              <a:lnSpc>
                <a:spcPct val="100000"/>
              </a:lnSpc>
              <a:spcBef>
                <a:spcPts val="625"/>
              </a:spcBef>
              <a:buClr>
                <a:srgbClr val="93A299"/>
              </a:buClr>
              <a:buSzPct val="84615"/>
              <a:buFont typeface="Arial"/>
              <a:buChar char="•"/>
              <a:tabLst>
                <a:tab pos="195580" algn="l"/>
              </a:tabLst>
            </a:pP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Metodlar(functions)</a:t>
            </a:r>
            <a:endParaRPr sz="26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06028" y="2027614"/>
            <a:ext cx="5113282" cy="47850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8BFB81-41AB-4977-BA0B-1649EF16D77B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457009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95" dirty="0">
                <a:latin typeface="Arial"/>
                <a:cs typeface="Arial"/>
              </a:rPr>
              <a:t>Görünürlük</a:t>
            </a:r>
            <a:r>
              <a:rPr sz="4000" b="0" spc="-229" dirty="0">
                <a:latin typeface="Arial"/>
                <a:cs typeface="Arial"/>
              </a:rPr>
              <a:t> </a:t>
            </a:r>
            <a:r>
              <a:rPr sz="4000" b="0" spc="-100" dirty="0">
                <a:latin typeface="Arial"/>
                <a:cs typeface="Arial"/>
              </a:rPr>
              <a:t>(Visibility)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215923" y="2206454"/>
            <a:ext cx="6451629" cy="44736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DC38EB-BB54-4700-BB56-09448D6DFCD3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0004" y="1046479"/>
            <a:ext cx="457009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95" dirty="0">
                <a:latin typeface="Arial"/>
                <a:cs typeface="Arial"/>
              </a:rPr>
              <a:t>Görünürlük</a:t>
            </a:r>
            <a:r>
              <a:rPr sz="4000" b="0" spc="-229" dirty="0">
                <a:latin typeface="Arial"/>
                <a:cs typeface="Arial"/>
              </a:rPr>
              <a:t> </a:t>
            </a:r>
            <a:r>
              <a:rPr sz="4000" b="0" spc="-100" dirty="0">
                <a:latin typeface="Arial"/>
                <a:cs typeface="Arial"/>
              </a:rPr>
              <a:t>(Visibility)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10004" y="1973071"/>
            <a:ext cx="7799070" cy="4226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5580" marR="20955" indent="-182880">
              <a:lnSpc>
                <a:spcPct val="100000"/>
              </a:lnSpc>
              <a:spcBef>
                <a:spcPts val="100"/>
              </a:spcBef>
              <a:buClr>
                <a:srgbClr val="93A299"/>
              </a:buClr>
              <a:buSzPct val="84615"/>
              <a:buFont typeface="Arial"/>
              <a:buChar char="•"/>
              <a:tabLst>
                <a:tab pos="195580" algn="l"/>
              </a:tabLst>
            </a:pP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Public: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diğer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sınıflar </a:t>
            </a:r>
            <a:r>
              <a:rPr sz="2600" spc="-15" dirty="0">
                <a:solidFill>
                  <a:srgbClr val="282833"/>
                </a:solidFill>
                <a:latin typeface="Arial"/>
                <a:cs typeface="Arial"/>
              </a:rPr>
              <a:t>erişebilir. </a:t>
            </a:r>
            <a:r>
              <a:rPr sz="2600" spc="-25" dirty="0">
                <a:solidFill>
                  <a:srgbClr val="282833"/>
                </a:solidFill>
                <a:latin typeface="Arial"/>
                <a:cs typeface="Arial"/>
              </a:rPr>
              <a:t>UML’de </a:t>
            </a:r>
            <a:r>
              <a:rPr sz="2600" b="1" dirty="0">
                <a:solidFill>
                  <a:srgbClr val="FF0000"/>
                </a:solidFill>
                <a:latin typeface="Arial"/>
                <a:cs typeface="Arial"/>
              </a:rPr>
              <a:t>+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sembolü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ile  </a:t>
            </a:r>
            <a:r>
              <a:rPr sz="2600" spc="-15" dirty="0">
                <a:solidFill>
                  <a:srgbClr val="282833"/>
                </a:solidFill>
                <a:latin typeface="Arial"/>
                <a:cs typeface="Arial"/>
              </a:rPr>
              <a:t>gösterilir.</a:t>
            </a:r>
            <a:endParaRPr sz="2600">
              <a:latin typeface="Arial"/>
              <a:cs typeface="Arial"/>
            </a:endParaRPr>
          </a:p>
          <a:p>
            <a:pPr marL="195580" marR="277495" indent="-182880">
              <a:lnSpc>
                <a:spcPct val="100000"/>
              </a:lnSpc>
              <a:spcBef>
                <a:spcPts val="625"/>
              </a:spcBef>
              <a:buClr>
                <a:srgbClr val="93A299"/>
              </a:buClr>
              <a:buSzPct val="84615"/>
              <a:buFont typeface="Arial"/>
              <a:buChar char="•"/>
              <a:tabLst>
                <a:tab pos="195580" algn="l"/>
              </a:tabLst>
            </a:pPr>
            <a:r>
              <a:rPr sz="2600" b="1" spc="-5" dirty="0">
                <a:solidFill>
                  <a:srgbClr val="282833"/>
                </a:solidFill>
                <a:latin typeface="Arial"/>
                <a:cs typeface="Arial"/>
              </a:rPr>
              <a:t>Private: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yalnızca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içinde bulunduğu </a:t>
            </a:r>
            <a:r>
              <a:rPr sz="2600" spc="-10" dirty="0">
                <a:solidFill>
                  <a:srgbClr val="282833"/>
                </a:solidFill>
                <a:latin typeface="Arial"/>
                <a:cs typeface="Arial"/>
              </a:rPr>
              <a:t>sınıf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tarafından  erişilebilir (diğer sınıflar erişemezler). </a:t>
            </a:r>
            <a:r>
              <a:rPr sz="2600" spc="-25" dirty="0">
                <a:solidFill>
                  <a:srgbClr val="282833"/>
                </a:solidFill>
                <a:latin typeface="Arial"/>
                <a:cs typeface="Arial"/>
              </a:rPr>
              <a:t>UML’de </a:t>
            </a:r>
            <a:r>
              <a:rPr sz="2600" b="1" dirty="0">
                <a:solidFill>
                  <a:srgbClr val="FF0000"/>
                </a:solidFill>
                <a:latin typeface="Arial"/>
                <a:cs typeface="Arial"/>
              </a:rPr>
              <a:t>- </a:t>
            </a: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sembolü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ile</a:t>
            </a:r>
            <a:r>
              <a:rPr sz="2600" spc="-3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spc="-15" dirty="0">
                <a:solidFill>
                  <a:srgbClr val="282833"/>
                </a:solidFill>
                <a:latin typeface="Arial"/>
                <a:cs typeface="Arial"/>
              </a:rPr>
              <a:t>gösterilir.</a:t>
            </a:r>
            <a:endParaRPr sz="2600">
              <a:latin typeface="Arial"/>
              <a:cs typeface="Arial"/>
            </a:endParaRPr>
          </a:p>
          <a:p>
            <a:pPr marL="195580" marR="5080" indent="-182880">
              <a:lnSpc>
                <a:spcPct val="100000"/>
              </a:lnSpc>
              <a:spcBef>
                <a:spcPts val="625"/>
              </a:spcBef>
              <a:buClr>
                <a:srgbClr val="93A299"/>
              </a:buClr>
              <a:buSzPct val="84615"/>
              <a:buFont typeface="Arial"/>
              <a:buChar char="•"/>
              <a:tabLst>
                <a:tab pos="195580" algn="l"/>
              </a:tabLst>
            </a:pP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Protected: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aynı paketteki (</a:t>
            </a:r>
            <a:r>
              <a:rPr sz="2600" i="1" dirty="0">
                <a:solidFill>
                  <a:srgbClr val="282833"/>
                </a:solidFill>
                <a:latin typeface="Arial"/>
                <a:cs typeface="Arial"/>
              </a:rPr>
              <a:t>package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) diğer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sınıflar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ve  bütün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alt sınıflar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(</a:t>
            </a:r>
            <a:r>
              <a:rPr sz="2600" i="1" dirty="0">
                <a:solidFill>
                  <a:srgbClr val="282833"/>
                </a:solidFill>
                <a:latin typeface="Arial"/>
                <a:cs typeface="Arial"/>
              </a:rPr>
              <a:t>subclasses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)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tarafından </a:t>
            </a:r>
            <a:r>
              <a:rPr sz="2600" spc="-15" dirty="0">
                <a:solidFill>
                  <a:srgbClr val="282833"/>
                </a:solidFill>
                <a:latin typeface="Arial"/>
                <a:cs typeface="Arial"/>
              </a:rPr>
              <a:t>erişilebilir.  </a:t>
            </a:r>
            <a:r>
              <a:rPr sz="2600" spc="-25" dirty="0">
                <a:solidFill>
                  <a:srgbClr val="282833"/>
                </a:solidFill>
                <a:latin typeface="Arial"/>
                <a:cs typeface="Arial"/>
              </a:rPr>
              <a:t>UML’de </a:t>
            </a: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#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sembolü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ile</a:t>
            </a:r>
            <a:r>
              <a:rPr sz="2600" spc="-2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spc="-15" dirty="0">
                <a:solidFill>
                  <a:srgbClr val="282833"/>
                </a:solidFill>
                <a:latin typeface="Arial"/>
                <a:cs typeface="Arial"/>
              </a:rPr>
              <a:t>gösterilir.</a:t>
            </a:r>
            <a:endParaRPr sz="2600">
              <a:latin typeface="Arial"/>
              <a:cs typeface="Arial"/>
            </a:endParaRPr>
          </a:p>
          <a:p>
            <a:pPr marL="195580" marR="72390" indent="-182880">
              <a:lnSpc>
                <a:spcPct val="100000"/>
              </a:lnSpc>
              <a:spcBef>
                <a:spcPts val="625"/>
              </a:spcBef>
              <a:buClr>
                <a:srgbClr val="93A299"/>
              </a:buClr>
              <a:buSzPct val="84615"/>
              <a:buFont typeface="Arial"/>
              <a:buChar char="•"/>
              <a:tabLst>
                <a:tab pos="195580" algn="l"/>
              </a:tabLst>
            </a:pP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Package: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aynı paketteki (</a:t>
            </a:r>
            <a:r>
              <a:rPr sz="2600" i="1" dirty="0">
                <a:solidFill>
                  <a:srgbClr val="282833"/>
                </a:solidFill>
                <a:latin typeface="Arial"/>
                <a:cs typeface="Arial"/>
              </a:rPr>
              <a:t>package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) diğer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sınıflar  tarafında </a:t>
            </a:r>
            <a:r>
              <a:rPr sz="2600" spc="-15" dirty="0">
                <a:solidFill>
                  <a:srgbClr val="282833"/>
                </a:solidFill>
                <a:latin typeface="Arial"/>
                <a:cs typeface="Arial"/>
              </a:rPr>
              <a:t>erişilebilir. </a:t>
            </a:r>
            <a:r>
              <a:rPr sz="2600" spc="-25" dirty="0">
                <a:solidFill>
                  <a:srgbClr val="282833"/>
                </a:solidFill>
                <a:latin typeface="Arial"/>
                <a:cs typeface="Arial"/>
              </a:rPr>
              <a:t>UML’de </a:t>
            </a:r>
            <a:r>
              <a:rPr sz="2600" b="1" dirty="0">
                <a:solidFill>
                  <a:srgbClr val="282833"/>
                </a:solidFill>
                <a:latin typeface="Arial"/>
                <a:cs typeface="Arial"/>
              </a:rPr>
              <a:t>~ 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sembolü </a:t>
            </a:r>
            <a:r>
              <a:rPr sz="2600" spc="-5" dirty="0">
                <a:solidFill>
                  <a:srgbClr val="282833"/>
                </a:solidFill>
                <a:latin typeface="Arial"/>
                <a:cs typeface="Arial"/>
              </a:rPr>
              <a:t>ile</a:t>
            </a:r>
            <a:r>
              <a:rPr sz="260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600" spc="-15" dirty="0">
                <a:solidFill>
                  <a:srgbClr val="282833"/>
                </a:solidFill>
                <a:latin typeface="Arial"/>
                <a:cs typeface="Arial"/>
              </a:rPr>
              <a:t>gösterilir.</a:t>
            </a:r>
            <a:endParaRPr sz="260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3A8E8F-FF99-470D-9854-FF55BFE51072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528" y="1048003"/>
            <a:ext cx="775525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75" dirty="0">
                <a:latin typeface="Arial"/>
                <a:cs typeface="Arial"/>
              </a:rPr>
              <a:t>UML</a:t>
            </a:r>
            <a:r>
              <a:rPr sz="4000" b="0" spc="-340" dirty="0">
                <a:latin typeface="Arial"/>
                <a:cs typeface="Arial"/>
              </a:rPr>
              <a:t> </a:t>
            </a:r>
            <a:r>
              <a:rPr sz="4000" b="0" spc="-80" dirty="0">
                <a:latin typeface="Arial"/>
                <a:cs typeface="Arial"/>
              </a:rPr>
              <a:t>Sınıf</a:t>
            </a:r>
            <a:r>
              <a:rPr sz="4000" b="0" spc="-225" dirty="0">
                <a:latin typeface="Arial"/>
                <a:cs typeface="Arial"/>
              </a:rPr>
              <a:t> </a:t>
            </a:r>
            <a:r>
              <a:rPr sz="4000" b="0" spc="-95" dirty="0">
                <a:latin typeface="Arial"/>
                <a:cs typeface="Arial"/>
              </a:rPr>
              <a:t>Diyagramı</a:t>
            </a:r>
            <a:r>
              <a:rPr sz="4000" b="0" spc="-200" dirty="0">
                <a:latin typeface="Arial"/>
                <a:cs typeface="Arial"/>
              </a:rPr>
              <a:t> </a:t>
            </a:r>
            <a:r>
              <a:rPr sz="4000" b="0" spc="-70" dirty="0">
                <a:latin typeface="Arial"/>
                <a:cs typeface="Arial"/>
              </a:rPr>
              <a:t>Kod</a:t>
            </a:r>
            <a:r>
              <a:rPr sz="4000" b="0" spc="-420" dirty="0">
                <a:latin typeface="Arial"/>
                <a:cs typeface="Arial"/>
              </a:rPr>
              <a:t> </a:t>
            </a:r>
            <a:r>
              <a:rPr sz="4000" b="0" spc="-80" dirty="0">
                <a:latin typeface="Arial"/>
                <a:cs typeface="Arial"/>
              </a:rPr>
              <a:t>Arası</a:t>
            </a:r>
            <a:r>
              <a:rPr sz="4000" b="0" spc="-215" dirty="0">
                <a:latin typeface="Arial"/>
                <a:cs typeface="Arial"/>
              </a:rPr>
              <a:t> </a:t>
            </a:r>
            <a:r>
              <a:rPr sz="4000" b="0" spc="-85" dirty="0">
                <a:latin typeface="Arial"/>
                <a:cs typeface="Arial"/>
              </a:rPr>
              <a:t>İlişki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301371" y="2784348"/>
            <a:ext cx="2790444" cy="13594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688954" y="1903205"/>
            <a:ext cx="4456430" cy="51132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311528" y="3059683"/>
            <a:ext cx="159385" cy="982980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64135">
              <a:lnSpc>
                <a:spcPct val="100000"/>
              </a:lnSpc>
              <a:spcBef>
                <a:spcPts val="505"/>
              </a:spcBef>
            </a:pPr>
            <a:r>
              <a:rPr sz="1800" dirty="0">
                <a:solidFill>
                  <a:srgbClr val="282833"/>
                </a:solidFill>
                <a:latin typeface="Arial"/>
                <a:cs typeface="Arial"/>
              </a:rPr>
              <a:t>-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9"/>
              </a:spcBef>
            </a:pPr>
            <a:r>
              <a:rPr sz="1800" dirty="0">
                <a:solidFill>
                  <a:srgbClr val="282833"/>
                </a:solidFill>
                <a:latin typeface="Arial"/>
                <a:cs typeface="Arial"/>
              </a:rPr>
              <a:t>+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40"/>
              </a:spcBef>
            </a:pPr>
            <a:r>
              <a:rPr sz="1800" dirty="0">
                <a:solidFill>
                  <a:srgbClr val="282833"/>
                </a:solidFill>
                <a:latin typeface="Arial"/>
                <a:cs typeface="Arial"/>
              </a:rPr>
              <a:t>+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F5F719-010A-4DCD-80D5-BA2DD54BB1FA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0004" y="1015999"/>
            <a:ext cx="560133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75" dirty="0"/>
              <a:t>UML </a:t>
            </a:r>
            <a:r>
              <a:rPr sz="4000" spc="-85" dirty="0"/>
              <a:t>Sınıf</a:t>
            </a:r>
            <a:r>
              <a:rPr sz="4000" spc="-430" dirty="0"/>
              <a:t> </a:t>
            </a:r>
            <a:r>
              <a:rPr sz="4000" spc="-120" dirty="0"/>
              <a:t>Tanımlamaları</a:t>
            </a:r>
            <a:endParaRPr sz="4000"/>
          </a:p>
        </p:txBody>
      </p:sp>
      <p:sp>
        <p:nvSpPr>
          <p:cNvPr id="3" name="object 3"/>
          <p:cNvSpPr txBox="1"/>
          <p:nvPr/>
        </p:nvSpPr>
        <p:spPr>
          <a:xfrm>
            <a:off x="1310004" y="2338221"/>
            <a:ext cx="7936230" cy="3609975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95580" indent="-182880">
              <a:lnSpc>
                <a:spcPct val="100000"/>
              </a:lnSpc>
              <a:spcBef>
                <a:spcPts val="770"/>
              </a:spcBef>
              <a:buClr>
                <a:srgbClr val="93A299"/>
              </a:buClr>
              <a:buSzPct val="83928"/>
              <a:buFont typeface="Arial"/>
              <a:buChar char="•"/>
              <a:tabLst>
                <a:tab pos="195580" algn="l"/>
              </a:tabLst>
            </a:pPr>
            <a:r>
              <a:rPr sz="2800" b="1" u="heavy" spc="-5" dirty="0">
                <a:solidFill>
                  <a:srgbClr val="282833"/>
                </a:solidFill>
                <a:uFill>
                  <a:solidFill>
                    <a:srgbClr val="282833"/>
                  </a:solidFill>
                </a:uFill>
                <a:latin typeface="Arial"/>
                <a:cs typeface="Arial"/>
              </a:rPr>
              <a:t>Alanlar:</a:t>
            </a:r>
            <a:endParaRPr sz="2800">
              <a:latin typeface="Arial"/>
              <a:cs typeface="Arial"/>
            </a:endParaRPr>
          </a:p>
          <a:p>
            <a:pPr marL="12700" marR="3828415">
              <a:lnSpc>
                <a:spcPct val="120000"/>
              </a:lnSpc>
              <a:tabLst>
                <a:tab pos="12877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Kod</a:t>
            </a:r>
            <a:r>
              <a:rPr sz="2800" spc="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955" dirty="0">
                <a:solidFill>
                  <a:srgbClr val="282833"/>
                </a:solidFill>
                <a:latin typeface="DejaVu Sans"/>
                <a:cs typeface="DejaVu Sans"/>
              </a:rPr>
              <a:t>€	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private long</a:t>
            </a:r>
            <a:r>
              <a:rPr sz="2800" spc="-70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maas  </a:t>
            </a:r>
            <a:r>
              <a:rPr sz="2800" spc="-10" dirty="0">
                <a:solidFill>
                  <a:srgbClr val="282833"/>
                </a:solidFill>
                <a:latin typeface="Arial"/>
                <a:cs typeface="Arial"/>
              </a:rPr>
              <a:t>UML </a:t>
            </a:r>
            <a:r>
              <a:rPr sz="2800" spc="955" dirty="0">
                <a:solidFill>
                  <a:srgbClr val="282833"/>
                </a:solidFill>
                <a:latin typeface="DejaVu Sans"/>
                <a:cs typeface="DejaVu Sans"/>
              </a:rPr>
              <a:t>€</a:t>
            </a:r>
            <a:r>
              <a:rPr sz="2800" spc="-195" dirty="0">
                <a:solidFill>
                  <a:srgbClr val="282833"/>
                </a:solidFill>
                <a:latin typeface="DejaVu Sans"/>
                <a:cs typeface="DejaVu Sans"/>
              </a:rPr>
              <a:t>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- maas:long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050">
              <a:latin typeface="Times New Roman"/>
              <a:cs typeface="Times New Roman"/>
            </a:endParaRPr>
          </a:p>
          <a:p>
            <a:pPr marL="195580" indent="-182880">
              <a:lnSpc>
                <a:spcPct val="100000"/>
              </a:lnSpc>
              <a:spcBef>
                <a:spcPts val="5"/>
              </a:spcBef>
              <a:buClr>
                <a:srgbClr val="93A299"/>
              </a:buClr>
              <a:buSzPct val="83928"/>
              <a:buFont typeface="Arial"/>
              <a:buChar char="•"/>
              <a:tabLst>
                <a:tab pos="195580" algn="l"/>
              </a:tabLst>
            </a:pPr>
            <a:r>
              <a:rPr sz="2800" b="1" u="heavy" spc="-5" dirty="0">
                <a:solidFill>
                  <a:srgbClr val="282833"/>
                </a:solidFill>
                <a:uFill>
                  <a:solidFill>
                    <a:srgbClr val="282833"/>
                  </a:solidFill>
                </a:uFill>
                <a:latin typeface="Arial"/>
                <a:cs typeface="Arial"/>
              </a:rPr>
              <a:t>Metotlar:</a:t>
            </a:r>
            <a:endParaRPr sz="2800">
              <a:latin typeface="Arial"/>
              <a:cs typeface="Arial"/>
            </a:endParaRPr>
          </a:p>
          <a:p>
            <a:pPr marL="12700" marR="5080">
              <a:lnSpc>
                <a:spcPct val="120000"/>
              </a:lnSpc>
              <a:tabLst>
                <a:tab pos="1287780" algn="l"/>
              </a:tabLst>
            </a:pP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Kod</a:t>
            </a:r>
            <a:r>
              <a:rPr sz="2800" spc="5" dirty="0">
                <a:solidFill>
                  <a:srgbClr val="282833"/>
                </a:solidFill>
                <a:latin typeface="Arial"/>
                <a:cs typeface="Arial"/>
              </a:rPr>
              <a:t> </a:t>
            </a:r>
            <a:r>
              <a:rPr sz="2800" spc="955" dirty="0">
                <a:solidFill>
                  <a:srgbClr val="282833"/>
                </a:solidFill>
                <a:latin typeface="DejaVu Sans"/>
                <a:cs typeface="DejaVu Sans"/>
              </a:rPr>
              <a:t>€	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public double maasHesapla(int,double,int)  </a:t>
            </a:r>
            <a:r>
              <a:rPr sz="2800" spc="-10" dirty="0">
                <a:solidFill>
                  <a:srgbClr val="282833"/>
                </a:solidFill>
                <a:latin typeface="Arial"/>
                <a:cs typeface="Arial"/>
              </a:rPr>
              <a:t>UML </a:t>
            </a:r>
            <a:r>
              <a:rPr sz="2800" spc="955" dirty="0">
                <a:solidFill>
                  <a:srgbClr val="282833"/>
                </a:solidFill>
                <a:latin typeface="DejaVu Sans"/>
                <a:cs typeface="DejaVu Sans"/>
              </a:rPr>
              <a:t>€</a:t>
            </a:r>
            <a:r>
              <a:rPr sz="2800" spc="-210" dirty="0">
                <a:solidFill>
                  <a:srgbClr val="282833"/>
                </a:solidFill>
                <a:latin typeface="DejaVu Sans"/>
                <a:cs typeface="DejaVu Sans"/>
              </a:rPr>
              <a:t> </a:t>
            </a:r>
            <a:r>
              <a:rPr sz="2800" spc="-5" dirty="0">
                <a:solidFill>
                  <a:srgbClr val="282833"/>
                </a:solidFill>
                <a:latin typeface="Arial"/>
                <a:cs typeface="Arial"/>
              </a:rPr>
              <a:t>+ </a:t>
            </a:r>
            <a:r>
              <a:rPr sz="2800" dirty="0">
                <a:solidFill>
                  <a:srgbClr val="282833"/>
                </a:solidFill>
                <a:latin typeface="Arial"/>
                <a:cs typeface="Arial"/>
              </a:rPr>
              <a:t>maasHesapla(int,double,int):double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F0ED19-3C87-471D-B01E-84B223D39FAC}"/>
              </a:ext>
            </a:extLst>
          </p:cNvPr>
          <p:cNvSpPr txBox="1"/>
          <p:nvPr/>
        </p:nvSpPr>
        <p:spPr>
          <a:xfrm>
            <a:off x="811534" y="381910"/>
            <a:ext cx="47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Nesne Yönelimli Programlama – VOLKAN </a:t>
            </a:r>
            <a:r>
              <a:rPr lang="tr-TR" dirty="0" err="1"/>
              <a:t>TUYJi</a:t>
            </a:r>
            <a:endParaRPr lang="tr-TR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6566D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Words>1236</Words>
  <Application>Microsoft Office PowerPoint</Application>
  <PresentationFormat>Custom</PresentationFormat>
  <Paragraphs>185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DejaVu Sans</vt:lpstr>
      <vt:lpstr>Tahoma</vt:lpstr>
      <vt:lpstr>Times New Roman</vt:lpstr>
      <vt:lpstr>Office Theme</vt:lpstr>
      <vt:lpstr>UML Sınıf Diyagramları (Class Diagrams)</vt:lpstr>
      <vt:lpstr>UML Sınıf Diyagramları (Class Diagrams)</vt:lpstr>
      <vt:lpstr>UML Sınıf Diyagramları</vt:lpstr>
      <vt:lpstr>UML Sınıf Diyagramları</vt:lpstr>
      <vt:lpstr>UML Sınıf Diyagramları</vt:lpstr>
      <vt:lpstr>Görünürlük (Visibility)</vt:lpstr>
      <vt:lpstr>Görünürlük (Visibility)</vt:lpstr>
      <vt:lpstr>UML Sınıf Diyagramı Kod Arası İlişki</vt:lpstr>
      <vt:lpstr>UML Sınıf Tanımlamaları</vt:lpstr>
      <vt:lpstr>UML’de Nesne Gösterimi</vt:lpstr>
      <vt:lpstr>UML’de Nesne Gösterimi</vt:lpstr>
      <vt:lpstr>UML’de Paket Gösterimi</vt:lpstr>
      <vt:lpstr>Sınıflar Arası İlişkiler</vt:lpstr>
      <vt:lpstr>Sınıflar Arası İlişkiler</vt:lpstr>
      <vt:lpstr>Sınıflar Arası İlişkiler</vt:lpstr>
      <vt:lpstr>İçerme (Aggretation) Kavramı</vt:lpstr>
      <vt:lpstr>İçerme (Aggretation) Kavramı</vt:lpstr>
      <vt:lpstr>Kompozisyon(Composite) İlişki</vt:lpstr>
      <vt:lpstr>Kompozisyon(Composite) İlişki</vt:lpstr>
      <vt:lpstr>Bağımlılık (Dependency) İlişkisi</vt:lpstr>
      <vt:lpstr>Bağımlılık (Dependency) İlişkisi</vt:lpstr>
      <vt:lpstr>Genelleştirme (generalization) İlişkisi</vt:lpstr>
      <vt:lpstr>PowerPoint Presentation</vt:lpstr>
      <vt:lpstr>Arayüz (Interface) Kavramı</vt:lpstr>
      <vt:lpstr>Arayüz (Interface) Kavramı</vt:lpstr>
      <vt:lpstr>Arayüz (Interface) Kavramı</vt:lpstr>
      <vt:lpstr>Arayüz (Interface) Kavramı</vt:lpstr>
      <vt:lpstr>Sınıf Diyagramları - ÖRNEKLER</vt:lpstr>
      <vt:lpstr>PowerPoint Presentation</vt:lpstr>
      <vt:lpstr>PowerPoint Presentation</vt:lpstr>
      <vt:lpstr>PowerPoint Presentation</vt:lpstr>
      <vt:lpstr>Sınıf İlişkileri Özet Tablosu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Ders3</dc:title>
  <dc:creator>Zeynep</dc:creator>
  <cp:lastModifiedBy>Volkan TUYJİ</cp:lastModifiedBy>
  <cp:revision>30</cp:revision>
  <dcterms:created xsi:type="dcterms:W3CDTF">2018-03-13T13:58:58Z</dcterms:created>
  <dcterms:modified xsi:type="dcterms:W3CDTF">2021-06-02T01:06:29Z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2014-10-17T00:00:00Z</vt:filetime>
  </property>
  <property fmtid="{D5CDD505-2E9C-101B-9397-08002B2CF9AE}" pid="3" name="Creator">
    <vt:lpwstr>PScript5.dll Version 5.2.2</vt:lpwstr>
  </property>
  <property fmtid="{D5CDD505-2E9C-101B-9397-08002B2CF9AE}" pid="4" name="LastSaved">
    <vt:filetime>2018-03-13T00:00:00Z</vt:filetime>
  </property>
  <property fmtid="{D5CDD505-2E9C-101B-9397-08002B2CF9AE}" pid="5" name="TitusGUID">
    <vt:lpwstr>90e03018-fbbc-46f1-8d8b-380f033b97ae</vt:lpwstr>
  </property>
  <property fmtid="{D5CDD505-2E9C-101B-9397-08002B2CF9AE}" pid="6" name="TURKCELLCLASSIFICATION">
    <vt:lpwstr>TURKCELL DAHİLİ</vt:lpwstr>
  </property>
</Properties>
</file>